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10" r:id="rId50"/>
    <p:sldId id="311" r:id="rId51"/>
    <p:sldId id="312" r:id="rId52"/>
    <p:sldId id="313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Helvetica Neue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g5HF8pIzoxUfP1l0Z9+6OFn+rE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7D0A04-CE2B-4249-B46C-E8072F435726}">
  <a:tblStyle styleId="{097D0A04-CE2B-4249-B46C-E8072F43572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CE6"/>
          </a:solidFill>
        </a:fill>
      </a:tcStyle>
    </a:wholeTbl>
    <a:band1H>
      <a:tcTxStyle/>
      <a:tcStyle>
        <a:tcBdr/>
        <a:fill>
          <a:solidFill>
            <a:srgbClr val="FFF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F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46EA15-76A9-46C2-A033-E26BC12F120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/>
      <a:tcStyle>
        <a:tcBdr/>
        <a:fill>
          <a:solidFill>
            <a:srgbClr val="CCCC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CC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275D54-F580-4039-8BF6-7126E72E512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10" autoAdjust="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ea7b6a690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ea7b6a690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6ea7b6a690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dd0ccb90a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g7dd0ccb90a_0_8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dd0ccb90a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7dd0ccb90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dd0ccb90a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7dd0ccb9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dd0ccb90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7dd0ccb90a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Open en toegankelijke digitale culturele content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nl-BE"/>
              <a:t>Content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nl-BE"/>
              <a:t>onvindbaarheid, ontoegankelijkheid.</a:t>
            </a: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 ecosysteem, zo min mogelijk restricties.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‘open data’ /verdienmodel indien efficiënt: essentie is toegankelijkheid / open data kader / gebruiksrechten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(2) cyclus productie / gebruik / hergebruik : architectuur en infrastructuur : datahub (ook BI)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(3) CC-licenties / LOD / open authorities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(4) grijze zone – afkoopregeling / borgstelling – aanpakken bij creatie / modelovereenkomsten / loket</a:t>
            </a:r>
            <a:endParaRPr/>
          </a:p>
          <a:p>
            <a:pPr marL="171450" lvl="0" indent="-952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</a:pPr>
            <a:endParaRPr sz="1200" b="0" i="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Principe: gebruiker eerst / networked content</a:t>
            </a:r>
            <a:endParaRPr/>
          </a:p>
        </p:txBody>
      </p:sp>
      <p:sp>
        <p:nvSpPr>
          <p:cNvPr id="298" name="Google Shape;298;g7dd0ccb90a_0_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800"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dd0ccb90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g7dd0ccb90a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Digitale netwerkinfrastructuur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nl-BE"/>
              <a:t>ondersteuning van ambitie van nota: </a:t>
            </a: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Infrastructuur is hardware, software en services. Niet centraal maar principes, stimuleren ipv verplichten synergie, verschillende scenario’s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globaal kader voor ecosysteem:  technische en functionele specificaties en minimumeisen waaraan de digitale referentiearchitectuur moet voldoen / afgestemd DERA, enterprise architecture / continu proces / leidt tot gezamenlijke aankopen / modellen voor aanbestedingen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(2) scenario’s / modelbestekken voor functionele en systeemeisen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(3) schaalvoordelen leiden tot efficiëntere oplossing /eenvormige processen (EBS/VIAA). X-AAS / DTR / datahub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(4) als ICT-diensten en producten niet voorradig zijn, is eigen initiatief nodig. Focus op open source / duurzaamheidsstrategie (investeringsbudgetten nodig).</a:t>
            </a:r>
            <a:endParaRPr/>
          </a:p>
          <a:p>
            <a:pPr marL="171450" lvl="0" indent="-952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</a:pPr>
            <a:endParaRPr sz="1200" b="0" i="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Principe: samenwerking loont</a:t>
            </a:r>
            <a:endParaRPr/>
          </a:p>
        </p:txBody>
      </p:sp>
      <p:sp>
        <p:nvSpPr>
          <p:cNvPr id="309" name="Google Shape;309;g7dd0ccb90a_0_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800"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dd0ccb90a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dd0ccb90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d0ccb90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7dd0ccb90a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329" name="Google Shape;329;g7dd0ccb90a_0_4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800"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dd2971a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7dd2971ad7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6" name="Google Shape;336;g7dd2971ad7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dd0ccb90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g7dd0ccb90a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343" name="Google Shape;343;g7dd0ccb90a_0_5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800"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dd0ccb90a_0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7dd0ccb90a_0_9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7dd0ccb90a_0_9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dd5647a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g7dd5647a1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7dd5647a1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dd29717ec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7dd29717ec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dd0ccb90a_0_8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7dd0ccb90a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dd29717ec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7dd29717e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dd29717ec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7dd29717e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dd29717ec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7dd29717ec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dd29717ec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g7dd29717ec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dd29717ec_2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7dd29717ec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dd29717ec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7dd29717ec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7dd29717ec_2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7dd29717ec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dd29717ec_2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7dd29717ec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7dd29717ec_2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7dd29717ec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ea7b6a69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6ea7b6a690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d0ccb90a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7dd0ccb90a_0_8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1F1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dd0ccb90a_0_9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dd0ccb90a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ea7b6a690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ea7b6a690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ea7b6a690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5"/>
          <p:cNvPicPr preferRelativeResize="0"/>
          <p:nvPr/>
        </p:nvPicPr>
        <p:blipFill rotWithShape="1">
          <a:blip r:embed="rId2">
            <a:alphaModFix/>
          </a:blip>
          <a:srcRect b="9461"/>
          <a:stretch/>
        </p:blipFill>
        <p:spPr>
          <a:xfrm>
            <a:off x="5902150" y="-21300"/>
            <a:ext cx="6323052" cy="68793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5"/>
          <p:cNvSpPr/>
          <p:nvPr/>
        </p:nvSpPr>
        <p:spPr>
          <a:xfrm>
            <a:off x="2" y="-21306"/>
            <a:ext cx="8445500" cy="68793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65"/>
          <p:cNvPicPr preferRelativeResize="0"/>
          <p:nvPr/>
        </p:nvPicPr>
        <p:blipFill rotWithShape="1">
          <a:blip r:embed="rId3">
            <a:alphaModFix/>
          </a:blip>
          <a:srcRect l="5326"/>
          <a:stretch/>
        </p:blipFill>
        <p:spPr>
          <a:xfrm>
            <a:off x="861750" y="692700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5"/>
          <p:cNvSpPr txBox="1">
            <a:spLocks noGrp="1"/>
          </p:cNvSpPr>
          <p:nvPr>
            <p:ph type="subTitle" idx="1"/>
          </p:nvPr>
        </p:nvSpPr>
        <p:spPr>
          <a:xfrm>
            <a:off x="1266108" y="4509835"/>
            <a:ext cx="6270054" cy="111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title"/>
          </p:nvPr>
        </p:nvSpPr>
        <p:spPr>
          <a:xfrm>
            <a:off x="1266106" y="1551753"/>
            <a:ext cx="5213937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751" y="5770202"/>
            <a:ext cx="1538549" cy="39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3">
  <p:cSld name="Titel 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372" y="1"/>
            <a:ext cx="11760628" cy="562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751" y="5770202"/>
            <a:ext cx="1877572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4"/>
          <p:cNvSpPr txBox="1">
            <a:spLocks noGrp="1"/>
          </p:cNvSpPr>
          <p:nvPr>
            <p:ph type="title"/>
          </p:nvPr>
        </p:nvSpPr>
        <p:spPr>
          <a:xfrm>
            <a:off x="1266107" y="1551753"/>
            <a:ext cx="9144000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4"/>
          <p:cNvSpPr/>
          <p:nvPr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749" y="687274"/>
            <a:ext cx="2400000" cy="7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4"/>
          <p:cNvSpPr txBox="1"/>
          <p:nvPr/>
        </p:nvSpPr>
        <p:spPr>
          <a:xfrm>
            <a:off x="8112226" y="5889446"/>
            <a:ext cx="3936437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  <p:sp>
        <p:nvSpPr>
          <p:cNvPr id="63" name="Google Shape;63;p74"/>
          <p:cNvSpPr txBox="1">
            <a:spLocks noGrp="1"/>
          </p:cNvSpPr>
          <p:nvPr>
            <p:ph type="subTitle" idx="1"/>
          </p:nvPr>
        </p:nvSpPr>
        <p:spPr>
          <a:xfrm>
            <a:off x="1266108" y="4509835"/>
            <a:ext cx="9144001" cy="94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">
  <p:cSld name="Tussentitel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5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5"/>
          <p:cNvSpPr txBox="1"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dubbele Inhoud">
  <p:cSld name="Titel en dubbele Inhoud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6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5149646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6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6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72" name="Google Shape;72;p76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6"/>
          <p:cNvSpPr txBox="1">
            <a:spLocks noGrp="1"/>
          </p:cNvSpPr>
          <p:nvPr>
            <p:ph type="body" idx="2"/>
          </p:nvPr>
        </p:nvSpPr>
        <p:spPr>
          <a:xfrm>
            <a:off x="6204155" y="1482215"/>
            <a:ext cx="5149646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kel Titel">
  <p:cSld name="Enkel Titel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7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7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7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78" name="Google Shape;78;p77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>
  <p:cSld name="Inhoud met bijschrif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8"/>
          <p:cNvSpPr txBox="1">
            <a:spLocks noGrp="1"/>
          </p:cNvSpPr>
          <p:nvPr>
            <p:ph type="title"/>
          </p:nvPr>
        </p:nvSpPr>
        <p:spPr>
          <a:xfrm>
            <a:off x="815414" y="365129"/>
            <a:ext cx="372163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8"/>
          <p:cNvSpPr txBox="1">
            <a:spLocks noGrp="1"/>
          </p:cNvSpPr>
          <p:nvPr>
            <p:ph type="body" idx="1"/>
          </p:nvPr>
        </p:nvSpPr>
        <p:spPr>
          <a:xfrm>
            <a:off x="815414" y="5892602"/>
            <a:ext cx="3721630" cy="58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78"/>
          <p:cNvSpPr txBox="1">
            <a:spLocks noGrp="1"/>
          </p:cNvSpPr>
          <p:nvPr>
            <p:ph type="body" idx="2"/>
          </p:nvPr>
        </p:nvSpPr>
        <p:spPr>
          <a:xfrm>
            <a:off x="4729317" y="365126"/>
            <a:ext cx="6624484" cy="6109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78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8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85" name="Google Shape;85;p78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>
  <p:cSld name="Afbeelding met bijschrif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9"/>
          <p:cNvSpPr txBox="1">
            <a:spLocks noGrp="1"/>
          </p:cNvSpPr>
          <p:nvPr>
            <p:ph type="body" idx="1"/>
          </p:nvPr>
        </p:nvSpPr>
        <p:spPr>
          <a:xfrm>
            <a:off x="1763045" y="5817249"/>
            <a:ext cx="8570660" cy="58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79"/>
          <p:cNvSpPr>
            <a:spLocks noGrp="1"/>
          </p:cNvSpPr>
          <p:nvPr>
            <p:ph type="pic" idx="2"/>
          </p:nvPr>
        </p:nvSpPr>
        <p:spPr>
          <a:xfrm>
            <a:off x="1763042" y="1499129"/>
            <a:ext cx="8570661" cy="416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79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9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9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92" name="Google Shape;92;p79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">
  <p:cSld name="1_Titeldi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g7dd0ccb90a_0_763"/>
          <p:cNvGrpSpPr/>
          <p:nvPr/>
        </p:nvGrpSpPr>
        <p:grpSpPr>
          <a:xfrm>
            <a:off x="383990" y="288000"/>
            <a:ext cx="11404515" cy="6265500"/>
            <a:chOff x="288000" y="288000"/>
            <a:chExt cx="8553600" cy="6265500"/>
          </a:xfrm>
        </p:grpSpPr>
        <p:sp>
          <p:nvSpPr>
            <p:cNvPr id="95" name="Google Shape;95;g7dd0ccb90a_0_763"/>
            <p:cNvSpPr/>
            <p:nvPr/>
          </p:nvSpPr>
          <p:spPr>
            <a:xfrm>
              <a:off x="288000" y="288000"/>
              <a:ext cx="6768000" cy="6265500"/>
            </a:xfrm>
            <a:prstGeom prst="rect">
              <a:avLst/>
            </a:prstGeom>
            <a:solidFill>
              <a:srgbClr val="2B979D"/>
            </a:solidFill>
            <a:ln w="9525" cap="flat" cmpd="sng">
              <a:solidFill>
                <a:srgbClr val="2B979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7dd0ccb90a_0_763"/>
            <p:cNvSpPr/>
            <p:nvPr/>
          </p:nvSpPr>
          <p:spPr>
            <a:xfrm>
              <a:off x="7056000" y="288000"/>
              <a:ext cx="1785600" cy="6264000"/>
            </a:xfrm>
            <a:prstGeom prst="rtTriangle">
              <a:avLst/>
            </a:prstGeom>
            <a:solidFill>
              <a:srgbClr val="2B979D"/>
            </a:solidFill>
            <a:ln w="9525" cap="flat" cmpd="sng">
              <a:solidFill>
                <a:srgbClr val="2B979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g7dd0ccb90a_0_763"/>
          <p:cNvSpPr txBox="1">
            <a:spLocks noGrp="1"/>
          </p:cNvSpPr>
          <p:nvPr>
            <p:ph type="ctrTitle"/>
          </p:nvPr>
        </p:nvSpPr>
        <p:spPr>
          <a:xfrm>
            <a:off x="3072000" y="2520000"/>
            <a:ext cx="7122900" cy="1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400" b="0" i="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7dd0ccb90a_0_763"/>
          <p:cNvSpPr txBox="1">
            <a:spLocks noGrp="1"/>
          </p:cNvSpPr>
          <p:nvPr>
            <p:ph type="subTitle" idx="1"/>
          </p:nvPr>
        </p:nvSpPr>
        <p:spPr>
          <a:xfrm>
            <a:off x="3072000" y="4174702"/>
            <a:ext cx="71397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t" anchorCtr="0">
            <a:noAutofit/>
          </a:bodyPr>
          <a:lstStyle>
            <a:lvl1pPr lvl="0" algn="l" rtl="0">
              <a:lnSpc>
                <a:spcPct val="111392"/>
              </a:lnSpc>
              <a:spcBef>
                <a:spcPts val="700"/>
              </a:spcBef>
              <a:spcAft>
                <a:spcPts val="0"/>
              </a:spcAft>
              <a:buSzPts val="1580"/>
              <a:buNone/>
              <a:defRPr sz="1580"/>
            </a:lvl1pPr>
            <a:lvl2pPr lvl="1" algn="ctr" rtl="0"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g7dd0ccb90a_0_763"/>
          <p:cNvSpPr txBox="1">
            <a:spLocks noGrp="1"/>
          </p:cNvSpPr>
          <p:nvPr>
            <p:ph type="body" idx="2"/>
          </p:nvPr>
        </p:nvSpPr>
        <p:spPr>
          <a:xfrm>
            <a:off x="672001" y="6044105"/>
            <a:ext cx="6364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1700"/>
              <a:buFont typeface="Arial"/>
              <a:buNone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3pPr>
            <a:lvl4pPr marL="1828800" lvl="3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431800" algn="l" rtl="0">
              <a:spcBef>
                <a:spcPts val="700"/>
              </a:spcBef>
              <a:spcAft>
                <a:spcPts val="0"/>
              </a:spcAft>
              <a:buSzPts val="3200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0" name="Google Shape;100;g7dd0ccb90a_0_7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661" y="576000"/>
            <a:ext cx="169633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7dd0ccb90a_0_7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09968" y="288238"/>
            <a:ext cx="1916859" cy="8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7dd0ccb90a_0_771"/>
          <p:cNvSpPr txBox="1">
            <a:spLocks noGrp="1"/>
          </p:cNvSpPr>
          <p:nvPr>
            <p:ph type="ctrTitle"/>
          </p:nvPr>
        </p:nvSpPr>
        <p:spPr>
          <a:xfrm>
            <a:off x="1728000" y="2016000"/>
            <a:ext cx="9888000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400" b="0" i="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7dd0ccb90a_0_771"/>
          <p:cNvSpPr txBox="1">
            <a:spLocks noGrp="1"/>
          </p:cNvSpPr>
          <p:nvPr>
            <p:ph type="subTitle" idx="1"/>
          </p:nvPr>
        </p:nvSpPr>
        <p:spPr>
          <a:xfrm>
            <a:off x="1728000" y="4140000"/>
            <a:ext cx="988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t" anchorCtr="0">
            <a:noAutofit/>
          </a:bodyPr>
          <a:lstStyle>
            <a:lvl1pPr lvl="0" algn="l" rtl="0">
              <a:lnSpc>
                <a:spcPct val="111392"/>
              </a:lnSpc>
              <a:spcBef>
                <a:spcPts val="700"/>
              </a:spcBef>
              <a:spcAft>
                <a:spcPts val="0"/>
              </a:spcAft>
              <a:buSzPts val="1580"/>
              <a:buNone/>
              <a:defRPr sz="158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g7dd0ccb90a_0_771"/>
          <p:cNvSpPr txBox="1">
            <a:spLocks noGrp="1"/>
          </p:cNvSpPr>
          <p:nvPr>
            <p:ph type="body" idx="2"/>
          </p:nvPr>
        </p:nvSpPr>
        <p:spPr>
          <a:xfrm>
            <a:off x="5901497" y="6361602"/>
            <a:ext cx="5913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r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3pPr>
            <a:lvl4pPr marL="1828800" lvl="3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dd0ccb90a_0_7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7dd0ccb90a_0_7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g7dd0ccb90a_0_77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7dd0ccb90a_0_77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7dd0ccb90a_0_77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>
  <p:cSld name="1_Leeg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dd0ccb90a_0_782"/>
          <p:cNvSpPr txBox="1">
            <a:spLocks noGrp="1"/>
          </p:cNvSpPr>
          <p:nvPr>
            <p:ph type="sldNum" idx="12"/>
          </p:nvPr>
        </p:nvSpPr>
        <p:spPr>
          <a:xfrm>
            <a:off x="9168019" y="6336000"/>
            <a:ext cx="2855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3/02/2020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4" name="Google Shape;114;g7dd0ccb90a_0_782"/>
          <p:cNvSpPr txBox="1">
            <a:spLocks noGrp="1"/>
          </p:cNvSpPr>
          <p:nvPr>
            <p:ph type="title"/>
          </p:nvPr>
        </p:nvSpPr>
        <p:spPr>
          <a:xfrm>
            <a:off x="1728000" y="756000"/>
            <a:ext cx="9888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7dd0ccb90a_0_782"/>
          <p:cNvSpPr txBox="1">
            <a:spLocks noGrp="1"/>
          </p:cNvSpPr>
          <p:nvPr>
            <p:ph type="body" idx="1"/>
          </p:nvPr>
        </p:nvSpPr>
        <p:spPr>
          <a:xfrm>
            <a:off x="1728000" y="1915200"/>
            <a:ext cx="9888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t" anchorCtr="0">
            <a:no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337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401319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720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3200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3200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rogram Slide_Vlaanderen Verbonden">
  <p:cSld name="6_Program Slide_Vlaanderen Verbonde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dd0ccb90a_0_787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7dd0ccb90a_0_787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g7dd0ccb90a_0_787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7dd0ccb90a_0_787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7dd0ccb90a_0_787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 rtl="0"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3pPr>
            <a:lvl4pPr marL="1828800" lvl="3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rogram Slide_Vlaanderen Verbonden 1">
  <p:cSld name="6_Program Slide_Vlaanderen Verbonden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dd0ccb90a_0_793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7dd0ccb90a_0_793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7dd0ccb90a_0_793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7dd0ccb90a_0_793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7dd0ccb90a_0_793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1pPr>
            <a:lvl2pPr marL="914400" lvl="1" indent="-30861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60"/>
              <a:buChar char="▪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▪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gelijking">
  <p:cSld name="Vergelijking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dd0ccb90a_0_799"/>
          <p:cNvSpPr txBox="1">
            <a:spLocks noGrp="1"/>
          </p:cNvSpPr>
          <p:nvPr>
            <p:ph type="title"/>
          </p:nvPr>
        </p:nvSpPr>
        <p:spPr>
          <a:xfrm>
            <a:off x="609600" y="256810"/>
            <a:ext cx="109728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7dd0ccb90a_0_799"/>
          <p:cNvSpPr txBox="1">
            <a:spLocks noGrp="1"/>
          </p:cNvSpPr>
          <p:nvPr>
            <p:ph type="body" idx="1"/>
          </p:nvPr>
        </p:nvSpPr>
        <p:spPr>
          <a:xfrm>
            <a:off x="609600" y="1435465"/>
            <a:ext cx="5386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457200" lvl="0" indent="-228600" algn="l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228600" algn="l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marL="1371600" lvl="2" indent="-228600" algn="l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marL="1828800" lvl="3" indent="-228600" algn="l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marL="2286000" lvl="4" indent="-228600" algn="l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marL="2743200" lvl="5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g7dd0ccb90a_0_79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rogram Slide_Vlaanderen Verbonden">
  <p:cSld name="7_Program Slide_Vlaanderen Verbonde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7dd0ccb90a_0_8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395" y="6400039"/>
            <a:ext cx="1241605" cy="32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7dd0ccb90a_0_803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7dd0ccb90a_0_803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7dd0ccb90a_0_803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7dd0ccb90a_0_803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48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7dd0ccb90a_0_803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▪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&gt;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▪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rogram Slide_Vlaanderen Verbonden">
  <p:cSld name="5_Program Slide_Vlaanderen Verbonde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7dd0ccb90a_0_8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395" y="6400039"/>
            <a:ext cx="1241605" cy="32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7dd0ccb90a_0_810"/>
          <p:cNvSpPr/>
          <p:nvPr/>
        </p:nvSpPr>
        <p:spPr>
          <a:xfrm flipH="1">
            <a:off x="581126" y="1094607"/>
            <a:ext cx="11610874" cy="909371"/>
          </a:xfrm>
          <a:custGeom>
            <a:avLst/>
            <a:gdLst/>
            <a:ahLst/>
            <a:cxnLst/>
            <a:rect l="l" t="t" r="r" b="b"/>
            <a:pathLst>
              <a:path w="7112327" h="682455" extrusionOk="0">
                <a:moveTo>
                  <a:pt x="0" y="682455"/>
                </a:moveTo>
                <a:cubicBezTo>
                  <a:pt x="483" y="454970"/>
                  <a:pt x="967" y="227485"/>
                  <a:pt x="1450" y="0"/>
                </a:cubicBezTo>
                <a:lnTo>
                  <a:pt x="7112327" y="9144"/>
                </a:lnTo>
                <a:lnTo>
                  <a:pt x="6946285" y="664167"/>
                </a:lnTo>
                <a:lnTo>
                  <a:pt x="0" y="6824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7dd0ccb90a_0_810"/>
          <p:cNvSpPr/>
          <p:nvPr/>
        </p:nvSpPr>
        <p:spPr>
          <a:xfrm>
            <a:off x="1" y="0"/>
            <a:ext cx="2546318" cy="6896111"/>
          </a:xfrm>
          <a:custGeom>
            <a:avLst/>
            <a:gdLst/>
            <a:ahLst/>
            <a:cxnLst/>
            <a:rect l="l" t="t" r="r" b="b"/>
            <a:pathLst>
              <a:path w="1619280" h="5175318" extrusionOk="0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7dd0ccb90a_0_810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7dd0ccb90a_0_810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7dd0ccb90a_0_810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7dd0ccb90a_0_810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48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7dd0ccb90a_0_810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▪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&gt;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▪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370" y="-1"/>
            <a:ext cx="117606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7"/>
          <p:cNvSpPr txBox="1"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7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8"/>
          <p:cNvSpPr txBox="1">
            <a:spLocks noGrp="1"/>
          </p:cNvSpPr>
          <p:nvPr>
            <p:ph type="title"/>
          </p:nvPr>
        </p:nvSpPr>
        <p:spPr>
          <a:xfrm>
            <a:off x="609600" y="92077"/>
            <a:ext cx="10972800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6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6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9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9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5" name="Google Shape;35;p69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6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0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67"/>
            </a:lvl3pPr>
            <a:lvl4pPr lvl="3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/>
            </a:lvl4pPr>
            <a:lvl5pPr lvl="4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70"/>
          <p:cNvSpPr txBox="1">
            <a:spLocks noGrp="1"/>
          </p:cNvSpPr>
          <p:nvPr>
            <p:ph type="dt" idx="10"/>
          </p:nvPr>
        </p:nvSpPr>
        <p:spPr>
          <a:xfrm>
            <a:off x="4067833" y="6336000"/>
            <a:ext cx="12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0"/>
          <p:cNvSpPr txBox="1">
            <a:spLocks noGrp="1"/>
          </p:cNvSpPr>
          <p:nvPr>
            <p:ph type="ftr" idx="11"/>
          </p:nvPr>
        </p:nvSpPr>
        <p:spPr>
          <a:xfrm>
            <a:off x="5324524" y="6336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0"/>
          <p:cNvSpPr txBox="1">
            <a:spLocks noGrp="1"/>
          </p:cNvSpPr>
          <p:nvPr>
            <p:ph type="sldNum" idx="12"/>
          </p:nvPr>
        </p:nvSpPr>
        <p:spPr>
          <a:xfrm>
            <a:off x="7926148" y="6336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7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3"/>
          <p:cNvSpPr/>
          <p:nvPr/>
        </p:nvSpPr>
        <p:spPr>
          <a:xfrm>
            <a:off x="3" y="0"/>
            <a:ext cx="11834738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1752" y="692695"/>
            <a:ext cx="2400001" cy="73448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3"/>
          <p:cNvSpPr txBox="1">
            <a:spLocks noGrp="1"/>
          </p:cNvSpPr>
          <p:nvPr>
            <p:ph type="subTitle" idx="1"/>
          </p:nvPr>
        </p:nvSpPr>
        <p:spPr>
          <a:xfrm>
            <a:off x="1266106" y="4509835"/>
            <a:ext cx="9150377" cy="111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73"/>
          <p:cNvSpPr txBox="1">
            <a:spLocks noGrp="1"/>
          </p:cNvSpPr>
          <p:nvPr>
            <p:ph type="title"/>
          </p:nvPr>
        </p:nvSpPr>
        <p:spPr>
          <a:xfrm>
            <a:off x="1266108" y="1551753"/>
            <a:ext cx="9150377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751" y="5770202"/>
            <a:ext cx="1877572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3"/>
          <p:cNvSpPr txBox="1"/>
          <p:nvPr/>
        </p:nvSpPr>
        <p:spPr>
          <a:xfrm>
            <a:off x="8112226" y="5889446"/>
            <a:ext cx="3936437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4"/>
          <p:cNvSpPr/>
          <p:nvPr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6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jsm.be/cultuur/themas/e-cultuur-en-digitalisering/visienot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jsm.be/cultuur/sites/cjsm.cultuur/files/public/190316_delaware_-_integratie_provinciale_erfgoeddatabanken_0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language.com/features/wikidata-q41483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kasweb.be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heid.vlaanderen.be/opleiding/publieke-werkgroepen-oslo-culureel-erfgoed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joinup.ec.europa.eu/solution/dcat-application-profile-data-portals-europe" TargetMode="External"/><Relationship Id="rId7" Type="http://schemas.openxmlformats.org/officeDocument/2006/relationships/hyperlink" Target="http://data.europa.eu/w21/8d58d3f4-5013-4aa3-8c39-4f0059460da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hyperlink" Target="http://data.europa.eu/w21/322eb58a-08d9-4721-b179-7b62b097304d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joinup.ec.europa.eu/rdf_entity/http_e_f_fdata_ceuropa_ceu_fw21_f73920f8b_b6c65_b4c82_bbe8c_b23a6d2cc4d58/abou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 txBox="1">
            <a:spLocks noGrp="1"/>
          </p:cNvSpPr>
          <p:nvPr>
            <p:ph type="subTitle" idx="1"/>
          </p:nvPr>
        </p:nvSpPr>
        <p:spPr>
          <a:xfrm>
            <a:off x="645680" y="4034162"/>
            <a:ext cx="6270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BE"/>
              <a:t>6 februari 2020</a:t>
            </a:r>
            <a:endParaRPr/>
          </a:p>
        </p:txBody>
      </p:sp>
      <p:sp>
        <p:nvSpPr>
          <p:cNvPr id="153" name="Google Shape;153;p1"/>
          <p:cNvSpPr txBox="1">
            <a:spLocks noGrp="1"/>
          </p:cNvSpPr>
          <p:nvPr>
            <p:ph type="title"/>
          </p:nvPr>
        </p:nvSpPr>
        <p:spPr>
          <a:xfrm>
            <a:off x="645680" y="1094553"/>
            <a:ext cx="6776700" cy="2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nl-BE"/>
              <a:t>werkgroep</a:t>
            </a:r>
            <a:br>
              <a:rPr lang="nl-BE">
                <a:latin typeface="Arial"/>
                <a:ea typeface="Arial"/>
                <a:cs typeface="Arial"/>
                <a:sym typeface="Arial"/>
              </a:rPr>
            </a:br>
            <a:r>
              <a:rPr lang="nl-BE" b="1"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nl-BE" b="1"/>
              <a:t>Cultureel Erfgoed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ea7b6a690_2_5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70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  <p:pic>
        <p:nvPicPr>
          <p:cNvPr id="259" name="Google Shape;259;g6ea7b6a690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136" y="0"/>
            <a:ext cx="869372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dd0ccb90a_0_884"/>
          <p:cNvSpPr/>
          <p:nvPr/>
        </p:nvSpPr>
        <p:spPr>
          <a:xfrm>
            <a:off x="1612900" y="2216150"/>
            <a:ext cx="1656000" cy="16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72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7dd0ccb90a_0_884"/>
          <p:cNvSpPr/>
          <p:nvPr/>
        </p:nvSpPr>
        <p:spPr>
          <a:xfrm>
            <a:off x="5181600" y="2216150"/>
            <a:ext cx="1656000" cy="16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72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7dd0ccb90a_0_884"/>
          <p:cNvSpPr/>
          <p:nvPr/>
        </p:nvSpPr>
        <p:spPr>
          <a:xfrm>
            <a:off x="8750300" y="2216150"/>
            <a:ext cx="1656000" cy="16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72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7dd0ccb90a_0_884"/>
          <p:cNvSpPr txBox="1"/>
          <p:nvPr/>
        </p:nvSpPr>
        <p:spPr>
          <a:xfrm>
            <a:off x="1453475" y="4019550"/>
            <a:ext cx="1974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Erkende standaarden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7dd0ccb90a_0_884"/>
          <p:cNvSpPr txBox="1"/>
          <p:nvPr/>
        </p:nvSpPr>
        <p:spPr>
          <a:xfrm>
            <a:off x="5022175" y="4019550"/>
            <a:ext cx="1974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Kandidaat- standaarden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7dd0ccb90a_0_884"/>
          <p:cNvSpPr txBox="1"/>
          <p:nvPr/>
        </p:nvSpPr>
        <p:spPr>
          <a:xfrm>
            <a:off x="8590875" y="4019550"/>
            <a:ext cx="1974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Standaarden in ontwikkeling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7dd0ccb90a_0_884"/>
          <p:cNvSpPr txBox="1"/>
          <p:nvPr/>
        </p:nvSpPr>
        <p:spPr>
          <a:xfrm>
            <a:off x="838201" y="104336"/>
            <a:ext cx="8064900" cy="1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20</a:t>
            </a:r>
            <a:r>
              <a:rPr lang="nl-BE" sz="3200" b="1">
                <a:solidFill>
                  <a:schemeClr val="dk1"/>
                </a:solidFill>
              </a:rPr>
              <a:t>20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>
                <a:latin typeface="Arial"/>
                <a:ea typeface="Arial"/>
                <a:cs typeface="Arial"/>
                <a:sym typeface="Arial"/>
              </a:rPr>
              <a:t>Context </a:t>
            </a:r>
            <a:r>
              <a:rPr lang="nl-BE" b="1"/>
              <a:t>Cultureel Erfgoed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"/>
          <p:cNvSpPr txBox="1">
            <a:spLocks noGrp="1"/>
          </p:cNvSpPr>
          <p:nvPr>
            <p:ph type="subTitle" idx="1"/>
          </p:nvPr>
        </p:nvSpPr>
        <p:spPr>
          <a:xfrm>
            <a:off x="3344562" y="4797156"/>
            <a:ext cx="821809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Het cultureel-erfgoedobject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7dd0ccb90a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8292" y="1488086"/>
            <a:ext cx="3321791" cy="468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7dd0ccb90a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3654" y="1488086"/>
            <a:ext cx="3315882" cy="468729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3" name="Google Shape;283;g7dd0ccb90a_0_7"/>
          <p:cNvSpPr txBox="1"/>
          <p:nvPr/>
        </p:nvSpPr>
        <p:spPr>
          <a:xfrm>
            <a:off x="2899047" y="6226805"/>
            <a:ext cx="66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>
                <a:latin typeface="Arial"/>
                <a:ea typeface="Arial"/>
                <a:cs typeface="Arial"/>
                <a:sym typeface="Arial"/>
              </a:rPr>
              <a:t>2017</a:t>
            </a:r>
            <a:endParaRPr/>
          </a:p>
        </p:txBody>
      </p:sp>
      <p:sp>
        <p:nvSpPr>
          <p:cNvPr id="284" name="Google Shape;284;g7dd0ccb90a_0_7"/>
          <p:cNvSpPr txBox="1"/>
          <p:nvPr/>
        </p:nvSpPr>
        <p:spPr>
          <a:xfrm>
            <a:off x="7959135" y="6226804"/>
            <a:ext cx="68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>
                <a:latin typeface="Arial"/>
                <a:ea typeface="Arial"/>
                <a:cs typeface="Arial"/>
                <a:sym typeface="Arial"/>
              </a:rPr>
              <a:t>2019</a:t>
            </a:r>
            <a:endParaRPr/>
          </a:p>
        </p:txBody>
      </p:sp>
      <p:sp>
        <p:nvSpPr>
          <p:cNvPr id="285" name="Google Shape;285;g7dd0ccb90a_0_7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Context en aanleiding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dd0ccb90a_0_15"/>
          <p:cNvSpPr txBox="1"/>
          <p:nvPr/>
        </p:nvSpPr>
        <p:spPr>
          <a:xfrm>
            <a:off x="7234957" y="2331896"/>
            <a:ext cx="5405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latin typeface="Arial"/>
                <a:ea typeface="Arial"/>
                <a:cs typeface="Arial"/>
                <a:sym typeface="Arial"/>
              </a:rPr>
              <a:t>cultuursector versterken </a:t>
            </a:r>
            <a:br>
              <a:rPr lang="nl-BE" sz="2000">
                <a:latin typeface="Arial"/>
                <a:ea typeface="Arial"/>
                <a:cs typeface="Arial"/>
                <a:sym typeface="Arial"/>
              </a:rPr>
            </a:br>
            <a:r>
              <a:rPr lang="nl-BE" sz="2000">
                <a:latin typeface="Arial"/>
                <a:ea typeface="Arial"/>
                <a:cs typeface="Arial"/>
                <a:sym typeface="Arial"/>
              </a:rPr>
              <a:t>door een cultuurbreed kader </a:t>
            </a:r>
            <a:br>
              <a:rPr lang="nl-BE" sz="2000">
                <a:latin typeface="Arial"/>
                <a:ea typeface="Arial"/>
                <a:cs typeface="Arial"/>
                <a:sym typeface="Arial"/>
              </a:rPr>
            </a:br>
            <a:r>
              <a:rPr lang="nl-BE" sz="2000">
                <a:latin typeface="Arial"/>
                <a:ea typeface="Arial"/>
                <a:cs typeface="Arial"/>
                <a:sym typeface="Arial"/>
              </a:rPr>
              <a:t>te ontwikkelen en te operationaliseren</a:t>
            </a:r>
            <a:endParaRPr/>
          </a:p>
        </p:txBody>
      </p:sp>
      <p:cxnSp>
        <p:nvCxnSpPr>
          <p:cNvPr id="291" name="Google Shape;291;g7dd0ccb90a_0_15"/>
          <p:cNvCxnSpPr/>
          <p:nvPr/>
        </p:nvCxnSpPr>
        <p:spPr>
          <a:xfrm>
            <a:off x="5785629" y="3678425"/>
            <a:ext cx="12408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292" name="Google Shape;292;g7dd0ccb90a_0_15"/>
          <p:cNvSpPr txBox="1"/>
          <p:nvPr/>
        </p:nvSpPr>
        <p:spPr>
          <a:xfrm>
            <a:off x="7234957" y="4048891"/>
            <a:ext cx="4421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latin typeface="Arial"/>
                <a:ea typeface="Arial"/>
                <a:cs typeface="Arial"/>
                <a:sym typeface="Arial"/>
              </a:rPr>
              <a:t>productie, beleving en verspreiding van cultuur</a:t>
            </a:r>
            <a:endParaRPr/>
          </a:p>
        </p:txBody>
      </p:sp>
      <p:pic>
        <p:nvPicPr>
          <p:cNvPr id="293" name="Google Shape;293;g7dd0ccb90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3654" y="1488086"/>
            <a:ext cx="3315882" cy="468729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4" name="Google Shape;294;g7dd0ccb90a_0_15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Context en aanleiding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dd0ccb90a_0_22"/>
          <p:cNvSpPr/>
          <p:nvPr/>
        </p:nvSpPr>
        <p:spPr>
          <a:xfrm>
            <a:off x="1642710" y="2333688"/>
            <a:ext cx="409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principe open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7dd0ccb90a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6557" y="2760478"/>
            <a:ext cx="4958892" cy="278937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7dd0ccb90a_0_22"/>
          <p:cNvSpPr txBox="1"/>
          <p:nvPr/>
        </p:nvSpPr>
        <p:spPr>
          <a:xfrm>
            <a:off x="8578080" y="2303263"/>
            <a:ext cx="55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vindbaar en bereikbaar</a:t>
            </a:r>
            <a:endParaRPr/>
          </a:p>
        </p:txBody>
      </p:sp>
      <p:sp>
        <p:nvSpPr>
          <p:cNvPr id="303" name="Google Shape;303;g7dd0ccb90a_0_22"/>
          <p:cNvSpPr txBox="1"/>
          <p:nvPr/>
        </p:nvSpPr>
        <p:spPr>
          <a:xfrm>
            <a:off x="2302330" y="5674361"/>
            <a:ext cx="325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bruikbaar</a:t>
            </a:r>
            <a:endParaRPr/>
          </a:p>
        </p:txBody>
      </p:sp>
      <p:sp>
        <p:nvSpPr>
          <p:cNvPr id="304" name="Google Shape;304;g7dd0ccb90a_0_22"/>
          <p:cNvSpPr txBox="1"/>
          <p:nvPr/>
        </p:nvSpPr>
        <p:spPr>
          <a:xfrm>
            <a:off x="8578078" y="5773386"/>
            <a:ext cx="54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Arial"/>
                <a:ea typeface="Arial"/>
                <a:cs typeface="Arial"/>
                <a:sym typeface="Arial"/>
              </a:rPr>
              <a:t>beperkingen auteursrecht</a:t>
            </a:r>
            <a:br>
              <a:rPr lang="nl-BE" sz="1800"/>
            </a:br>
            <a:r>
              <a:rPr lang="nl-BE" sz="1800">
                <a:latin typeface="Arial"/>
                <a:ea typeface="Arial"/>
                <a:cs typeface="Arial"/>
                <a:sym typeface="Arial"/>
              </a:rPr>
              <a:t>zijn minimaal</a:t>
            </a:r>
            <a:endParaRPr/>
          </a:p>
        </p:txBody>
      </p:sp>
      <p:sp>
        <p:nvSpPr>
          <p:cNvPr id="305" name="Google Shape;305;g7dd0ccb90a_0_22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/>
              <a:t>Open en toegankelijke digitale</a:t>
            </a:r>
            <a:br>
              <a:rPr lang="nl-BE" b="1"/>
            </a:br>
            <a:r>
              <a:rPr lang="nl-BE" b="1"/>
              <a:t>culturele content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7dd0ccb90a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5124" y="2681855"/>
            <a:ext cx="4401740" cy="294661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7dd0ccb90a_0_32"/>
          <p:cNvSpPr txBox="1"/>
          <p:nvPr/>
        </p:nvSpPr>
        <p:spPr>
          <a:xfrm>
            <a:off x="1236507" y="2317486"/>
            <a:ext cx="315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referentiearchitectuur</a:t>
            </a:r>
            <a:endParaRPr/>
          </a:p>
        </p:txBody>
      </p:sp>
      <p:sp>
        <p:nvSpPr>
          <p:cNvPr id="313" name="Google Shape;313;g7dd0ccb90a_0_32"/>
          <p:cNvSpPr txBox="1"/>
          <p:nvPr/>
        </p:nvSpPr>
        <p:spPr>
          <a:xfrm>
            <a:off x="1371679" y="5594610"/>
            <a:ext cx="302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poolen van middelen</a:t>
            </a:r>
            <a:endParaRPr/>
          </a:p>
        </p:txBody>
      </p:sp>
      <p:sp>
        <p:nvSpPr>
          <p:cNvPr id="314" name="Google Shape;314;g7dd0ccb90a_0_32"/>
          <p:cNvSpPr txBox="1"/>
          <p:nvPr/>
        </p:nvSpPr>
        <p:spPr>
          <a:xfrm>
            <a:off x="8467129" y="2322787"/>
            <a:ext cx="427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centrale services</a:t>
            </a:r>
            <a:endParaRPr/>
          </a:p>
        </p:txBody>
      </p:sp>
      <p:sp>
        <p:nvSpPr>
          <p:cNvPr id="315" name="Google Shape;315;g7dd0ccb90a_0_32"/>
          <p:cNvSpPr txBox="1"/>
          <p:nvPr/>
        </p:nvSpPr>
        <p:spPr>
          <a:xfrm>
            <a:off x="8467129" y="5628485"/>
            <a:ext cx="622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actieve ontwikkeling van</a:t>
            </a:r>
            <a:br>
              <a:rPr lang="nl-BE" sz="1800">
                <a:solidFill>
                  <a:schemeClr val="dk1"/>
                </a:solidFill>
              </a:rPr>
            </a:b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en service</a:t>
            </a:r>
            <a:endParaRPr/>
          </a:p>
        </p:txBody>
      </p:sp>
      <p:sp>
        <p:nvSpPr>
          <p:cNvPr id="316" name="Google Shape;316;g7dd0ccb90a_0_32"/>
          <p:cNvSpPr/>
          <p:nvPr/>
        </p:nvSpPr>
        <p:spPr>
          <a:xfrm>
            <a:off x="492661" y="1453441"/>
            <a:ext cx="936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7dd0ccb90a_0_32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/>
              <a:t>Digitale netwerkinfrastructuur</a:t>
            </a:r>
            <a:br>
              <a:rPr lang="nl-BE" b="1"/>
            </a:br>
            <a:r>
              <a:rPr lang="nl-BE" b="1"/>
              <a:t>voor Vlaanderen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dd0ccb90a_0_42"/>
          <p:cNvSpPr txBox="1"/>
          <p:nvPr/>
        </p:nvSpPr>
        <p:spPr>
          <a:xfrm>
            <a:off x="658392" y="3448428"/>
            <a:ext cx="4817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/>
              <a:t>Sinds 2018 resorteren de (ex-provinciale) erfgoeddatabanken onder de bevoegdheid van de Vlaamse Overheid.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g7dd0ccb90a_0_42"/>
          <p:cNvCxnSpPr/>
          <p:nvPr/>
        </p:nvCxnSpPr>
        <p:spPr>
          <a:xfrm>
            <a:off x="5785805" y="3803890"/>
            <a:ext cx="6204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</p:cxnSp>
      <p:pic>
        <p:nvPicPr>
          <p:cNvPr id="324" name="Google Shape;324;g7dd0ccb90a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272" y="1789557"/>
            <a:ext cx="3321793" cy="468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7dd0ccb90a_0_42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Context en aanleiding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dd0ccb90a_0_48"/>
          <p:cNvSpPr txBox="1"/>
          <p:nvPr/>
        </p:nvSpPr>
        <p:spPr>
          <a:xfrm>
            <a:off x="1051033" y="2412124"/>
            <a:ext cx="9423600" cy="4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/>
              <a:t>1</a:t>
            </a:r>
            <a:r>
              <a:rPr lang="nl-BE" sz="2400">
                <a:latin typeface="Arial"/>
                <a:ea typeface="Arial"/>
                <a:cs typeface="Arial"/>
                <a:sym typeface="Arial"/>
              </a:rPr>
              <a:t>9 strategische initiatieven </a:t>
            </a:r>
            <a:r>
              <a:rPr lang="nl-BE" sz="2000">
                <a:latin typeface="Arial"/>
                <a:ea typeface="Arial"/>
                <a:cs typeface="Arial"/>
                <a:sym typeface="Arial"/>
              </a:rPr>
              <a:t>in functie van de operationele en technische integratie in een breder ecosysteem.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Arial"/>
                <a:ea typeface="Arial"/>
                <a:cs typeface="Arial"/>
                <a:sym typeface="Arial"/>
              </a:rPr>
              <a:t>Duurzaam toegankelijk maken van data via uitwisselingsstandaarden 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Arial"/>
                <a:ea typeface="Arial"/>
                <a:cs typeface="Arial"/>
                <a:sym typeface="Arial"/>
              </a:rPr>
              <a:t>De definitie van een standaard voor de uitwisseling van informatie rond erfgoedobjecten.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7dd0ccb90a_0_48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Context en aanleiding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dd2971ad7_0_2"/>
          <p:cNvSpPr txBox="1"/>
          <p:nvPr/>
        </p:nvSpPr>
        <p:spPr>
          <a:xfrm>
            <a:off x="966220" y="1684064"/>
            <a:ext cx="514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 semantische standaard </a:t>
            </a:r>
            <a:endParaRPr/>
          </a:p>
        </p:txBody>
      </p:sp>
      <p:sp>
        <p:nvSpPr>
          <p:cNvPr id="339" name="Google Shape;339;g7dd2971ad7_0_2"/>
          <p:cNvSpPr/>
          <p:nvPr/>
        </p:nvSpPr>
        <p:spPr>
          <a:xfrm>
            <a:off x="966217" y="2216544"/>
            <a:ext cx="9819900" cy="3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zorgt voor delen en uitwisselen van data tussen verschillende stakeholders;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zorgt voor machine leesbare data; 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levert efficiëntiewinst op als de data in verschillende processen gebruikt kunnen worden; 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bevordert innovatie, doorbreekt monopolies en geeft meer ontwikkelingskansen;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belangrijk om het potentieel van een linked (open) data strategie te optimaliseren en zo een breed mogelijke cultuurspreiding te realiseren;</a:t>
            </a:r>
            <a:endParaRPr/>
          </a:p>
          <a:p>
            <a:pPr marL="285750" marR="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zorgt voor betere inzichten over het gebruik.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p2"/>
          <p:cNvGraphicFramePr/>
          <p:nvPr/>
        </p:nvGraphicFramePr>
        <p:xfrm>
          <a:off x="1860756" y="1496962"/>
          <a:ext cx="8747475" cy="4601700"/>
        </p:xfrm>
        <a:graphic>
          <a:graphicData uri="http://schemas.openxmlformats.org/drawingml/2006/table">
            <a:tbl>
              <a:tblPr bandRow="1">
                <a:noFill/>
                <a:tableStyleId>{097D0A04-CE2B-4249-B46C-E8072F435726}</a:tableStyleId>
              </a:tblPr>
              <a:tblGrid>
                <a:gridCol w="668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  Context </a:t>
                      </a: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OSLO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10’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Context Cultureel Erfgoed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10’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Voorbeeld semantisch datamodel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10’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Brainstormsessie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120’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Bestaande standaarden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10’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Q&amp;A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10’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6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Volgende stappen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10’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9" name="Google Shape;159;p2"/>
          <p:cNvSpPr txBox="1"/>
          <p:nvPr/>
        </p:nvSpPr>
        <p:spPr>
          <a:xfrm>
            <a:off x="838201" y="129049"/>
            <a:ext cx="8064896" cy="11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8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dd0ccb90a_0_53"/>
          <p:cNvSpPr txBox="1">
            <a:spLocks noGrp="1"/>
          </p:cNvSpPr>
          <p:nvPr>
            <p:ph type="subTitle" idx="1"/>
          </p:nvPr>
        </p:nvSpPr>
        <p:spPr>
          <a:xfrm>
            <a:off x="1104043" y="1977246"/>
            <a:ext cx="103143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8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rPr lang="nl-BE" sz="1600">
                <a:latin typeface="Helvetica Neue"/>
                <a:ea typeface="Helvetica Neue"/>
                <a:cs typeface="Helvetica Neue"/>
                <a:sym typeface="Helvetica Neue"/>
              </a:rPr>
              <a:t>Visienota ‘een Vlaams cultuurbeleid in het digitale tijdperk’</a:t>
            </a:r>
            <a:endParaRPr/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</a:pPr>
            <a:r>
              <a:rPr lang="nl-BE" sz="1400" u="sng">
                <a:solidFill>
                  <a:srgbClr val="0070C0"/>
                </a:solidFill>
                <a:hlinkClick r:id="rId3"/>
              </a:rPr>
              <a:t>https://cjsm.be/cultuur/themas/e-cultuur-en-digitalisering/visienota</a:t>
            </a:r>
            <a:endParaRPr sz="140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40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rPr lang="nl-BE" sz="1600"/>
              <a:t>Rapport ‘plan integratie erfgoeddatabanken’</a:t>
            </a:r>
            <a:endParaRPr/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</a:pPr>
            <a:r>
              <a:rPr lang="nl-BE" sz="1400" u="sng">
                <a:solidFill>
                  <a:srgbClr val="0070C0"/>
                </a:solidFill>
                <a:hlinkClick r:id="rId4"/>
              </a:rPr>
              <a:t>https://cjsm.be/cultuur/sites/cjsm.cultuur/files/public/190316_delaware_-_integratie_provinciale_erfgoeddatabanken_0.pdf</a:t>
            </a:r>
            <a:endParaRPr sz="1400" u="sng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400" u="sng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400" u="sng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</a:pPr>
            <a:r>
              <a:rPr lang="nl-BE" sz="140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hans.vanderlinden@vlaanderen.be</a:t>
            </a:r>
            <a:endParaRPr/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40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88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8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g7dd0ccb90a_0_53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/>
              <a:t>Literatuur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>
                <a:latin typeface="Arial"/>
                <a:ea typeface="Arial"/>
                <a:cs typeface="Arial"/>
                <a:sym typeface="Arial"/>
              </a:rPr>
              <a:t>Voorbeeld semantisch datamodel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 txBox="1">
            <a:spLocks noGrp="1"/>
          </p:cNvSpPr>
          <p:nvPr>
            <p:ph type="subTitle" idx="1"/>
          </p:nvPr>
        </p:nvSpPr>
        <p:spPr>
          <a:xfrm>
            <a:off x="3344562" y="4797156"/>
            <a:ext cx="82182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BE"/>
              <a:t>Laurens Vercauteren (Informatie Vlaanderen)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dd0ccb90a_0_950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  <p:pic>
        <p:nvPicPr>
          <p:cNvPr id="359" name="Google Shape;359;g7dd0ccb90a_0_950" descr="A close up of a bench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7295" y="1089084"/>
            <a:ext cx="4697407" cy="46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  <p:pic>
        <p:nvPicPr>
          <p:cNvPr id="366" name="Google Shape;366;p34" descr="A close up of a building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8317" y="1318372"/>
            <a:ext cx="5635375" cy="42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  <p:sp>
        <p:nvSpPr>
          <p:cNvPr id="372" name="Google Shape;372;p35"/>
          <p:cNvSpPr txBox="1"/>
          <p:nvPr/>
        </p:nvSpPr>
        <p:spPr>
          <a:xfrm>
            <a:off x="2596396" y="1057673"/>
            <a:ext cx="2145139" cy="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 (meubel)</a:t>
            </a:r>
            <a:endParaRPr sz="258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6596513" y="1057673"/>
            <a:ext cx="3710375" cy="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58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 (financiële instelling)</a:t>
            </a:r>
            <a:endParaRPr/>
          </a:p>
        </p:txBody>
      </p:sp>
      <p:sp>
        <p:nvSpPr>
          <p:cNvPr id="374" name="Google Shape;374;p35"/>
          <p:cNvSpPr/>
          <p:nvPr/>
        </p:nvSpPr>
        <p:spPr>
          <a:xfrm>
            <a:off x="2712959" y="4822260"/>
            <a:ext cx="2171700" cy="125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62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Attributen</a:t>
            </a:r>
            <a:r>
              <a:rPr lang="nl-BE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Materiaal: hout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Kleur: bruin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nl-BE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6053569" y="4822260"/>
            <a:ext cx="4572000" cy="1513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62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Attributen</a:t>
            </a:r>
            <a:r>
              <a:rPr lang="nl-BE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Naam: Belfius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Aantal vestigingen: 500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Hoofdzetel: Brussel</a:t>
            </a: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nl-BE" sz="12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35" descr="A close up of a building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8540" y="1831856"/>
            <a:ext cx="3802058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 descr="A close up of a bench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9464" y="1831856"/>
            <a:ext cx="285869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Gebruikte terminologie</a:t>
            </a:r>
            <a:endParaRPr/>
          </a:p>
        </p:txBody>
      </p:sp>
      <p:sp>
        <p:nvSpPr>
          <p:cNvPr id="383" name="Google Shape;383;p36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  <p:graphicFrame>
        <p:nvGraphicFramePr>
          <p:cNvPr id="384" name="Google Shape;384;p36"/>
          <p:cNvGraphicFramePr/>
          <p:nvPr/>
        </p:nvGraphicFramePr>
        <p:xfrm>
          <a:off x="4087430" y="1376056"/>
          <a:ext cx="8073475" cy="2709260"/>
        </p:xfrm>
        <a:graphic>
          <a:graphicData uri="http://schemas.openxmlformats.org/drawingml/2006/table">
            <a:tbl>
              <a:tblPr firstRow="1" bandRow="1">
                <a:noFill/>
                <a:tableStyleId>{1646EA15-76A9-46C2-A033-E26BC12F1202}</a:tableStyleId>
              </a:tblPr>
              <a:tblGrid>
                <a:gridCol w="23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Begrip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Definitie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Klasse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(entiteit)</a:t>
                      </a:r>
                      <a:endParaRPr sz="1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Beschrijft alle objecten van een bepaalde soort (bv. een museum)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Object</a:t>
                      </a:r>
                      <a:endParaRPr sz="1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Een instantie van een klasse (bv. Rijksmuseum, Louvre, …)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Attribuut</a:t>
                      </a:r>
                      <a:endParaRPr sz="1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Legt de eigenschappen en toestand van objecten vast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Relatie</a:t>
                      </a:r>
                      <a:endParaRPr sz="18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Link tussen objecten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85" name="Google Shape;38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96" y="1531182"/>
            <a:ext cx="3427030" cy="435648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/>
          <p:nvPr/>
        </p:nvSpPr>
        <p:spPr>
          <a:xfrm>
            <a:off x="534500" y="2142850"/>
            <a:ext cx="1671900" cy="905100"/>
          </a:xfrm>
          <a:prstGeom prst="rect">
            <a:avLst/>
          </a:prstGeom>
          <a:noFill/>
          <a:ln w="19050" cap="flat" cmpd="sng">
            <a:solidFill>
              <a:srgbClr val="BFB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latin typeface="Calibri"/>
                <a:ea typeface="Calibri"/>
                <a:cs typeface="Calibri"/>
                <a:sym typeface="Calibri"/>
              </a:rPr>
              <a:t>- Attribuut 1: type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latin typeface="Calibri"/>
                <a:ea typeface="Calibri"/>
                <a:cs typeface="Calibri"/>
                <a:sym typeface="Calibri"/>
              </a:rPr>
              <a:t>- Attribuut 2: type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latin typeface="Calibri"/>
                <a:ea typeface="Calibri"/>
                <a:cs typeface="Calibri"/>
                <a:sym typeface="Calibri"/>
              </a:rPr>
              <a:t>- Attribuut 3: type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6"/>
          <p:cNvSpPr/>
          <p:nvPr/>
        </p:nvSpPr>
        <p:spPr>
          <a:xfrm>
            <a:off x="588825" y="1666150"/>
            <a:ext cx="1019700" cy="341700"/>
          </a:xfrm>
          <a:prstGeom prst="rect">
            <a:avLst/>
          </a:prstGeom>
          <a:noFill/>
          <a:ln w="19050" cap="flat" cmpd="sng">
            <a:solidFill>
              <a:srgbClr val="BFB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Klasse 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6"/>
          <p:cNvSpPr/>
          <p:nvPr/>
        </p:nvSpPr>
        <p:spPr>
          <a:xfrm>
            <a:off x="2041225" y="3094175"/>
            <a:ext cx="632400" cy="1481400"/>
          </a:xfrm>
          <a:prstGeom prst="rect">
            <a:avLst/>
          </a:prstGeom>
          <a:noFill/>
          <a:ln w="19050" cap="flat" cmpd="sng">
            <a:solidFill>
              <a:srgbClr val="BFB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  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2544958" y="2497093"/>
            <a:ext cx="2364509" cy="32532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72032" y="0"/>
                </a:moveTo>
                <a:close/>
                <a:lnTo>
                  <a:pt x="72032" y="120000"/>
                </a:lnTo>
              </a:path>
              <a:path w="120000" h="120000" fill="none" extrusionOk="0">
                <a:moveTo>
                  <a:pt x="72032" y="56569"/>
                </a:moveTo>
                <a:lnTo>
                  <a:pt x="-1742" y="-243565"/>
                </a:lnTo>
                <a:lnTo>
                  <a:pt x="-48076" y="-239554"/>
                </a:lnTo>
              </a:path>
            </a:pathLst>
          </a:custGeom>
          <a:noFill/>
          <a:ln w="19050" cap="flat" cmpd="sng">
            <a:solidFill>
              <a:srgbClr val="BFB5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6"/>
          <p:cNvSpPr/>
          <p:nvPr/>
        </p:nvSpPr>
        <p:spPr>
          <a:xfrm>
            <a:off x="4087430" y="3100221"/>
            <a:ext cx="2456873" cy="3931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5986" y="0"/>
                </a:moveTo>
                <a:close/>
                <a:lnTo>
                  <a:pt x="-5986" y="120000"/>
                </a:lnTo>
              </a:path>
              <a:path w="120000" h="120000" fill="none" extrusionOk="0">
                <a:moveTo>
                  <a:pt x="-5986" y="53231"/>
                </a:moveTo>
                <a:lnTo>
                  <a:pt x="-62677" y="-173898"/>
                </a:lnTo>
                <a:lnTo>
                  <a:pt x="-91348" y="-173342"/>
                </a:lnTo>
              </a:path>
            </a:pathLst>
          </a:custGeom>
          <a:noFill/>
          <a:ln w="19050" cap="flat" cmpd="sng">
            <a:solidFill>
              <a:srgbClr val="BAB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6"/>
          <p:cNvSpPr/>
          <p:nvPr/>
        </p:nvSpPr>
        <p:spPr>
          <a:xfrm>
            <a:off x="4147468" y="3780363"/>
            <a:ext cx="2456873" cy="16309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8917" y="0"/>
                </a:moveTo>
                <a:close/>
                <a:lnTo>
                  <a:pt x="-8917" y="120000"/>
                </a:lnTo>
              </a:path>
              <a:path w="120000" h="120000" fill="none" extrusionOk="0">
                <a:moveTo>
                  <a:pt x="-8917" y="46657"/>
                </a:moveTo>
                <a:lnTo>
                  <a:pt x="-58798" y="-249576"/>
                </a:lnTo>
                <a:lnTo>
                  <a:pt x="-70924" y="-254532"/>
                </a:lnTo>
              </a:path>
            </a:pathLst>
          </a:custGeom>
          <a:noFill/>
          <a:ln w="19050" cap="flat" cmpd="sng">
            <a:solidFill>
              <a:srgbClr val="BAB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534500" y="4622600"/>
            <a:ext cx="1019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Klasse 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Klasse</a:t>
            </a:r>
            <a:endParaRPr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  <p:graphicFrame>
        <p:nvGraphicFramePr>
          <p:cNvPr id="399" name="Google Shape;399;p37"/>
          <p:cNvGraphicFramePr/>
          <p:nvPr/>
        </p:nvGraphicFramePr>
        <p:xfrm>
          <a:off x="2359201" y="1495361"/>
          <a:ext cx="8522175" cy="2560360"/>
        </p:xfrm>
        <a:graphic>
          <a:graphicData uri="http://schemas.openxmlformats.org/drawingml/2006/table">
            <a:tbl>
              <a:tblPr firstRow="1" bandRow="1">
                <a:noFill/>
                <a:tableStyleId>{1646EA15-76A9-46C2-A033-E26BC12F1202}</a:tableStyleId>
              </a:tblPr>
              <a:tblGrid>
                <a:gridCol w="125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8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identificatie​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naam​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aantal vestigingen​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Adres maatschappelijke zetel​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001​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Belfius​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500​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 u="none" strike="noStrike"/>
                        <a:t>...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1500" b="0" i="0" u="none" strike="noStrik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002​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KBC​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1500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 u="none" strike="noStrike"/>
                        <a:t>...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...​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...​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...​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...​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0" name="Google Shape;400;p37"/>
          <p:cNvSpPr/>
          <p:nvPr/>
        </p:nvSpPr>
        <p:spPr>
          <a:xfrm>
            <a:off x="2364139" y="2328095"/>
            <a:ext cx="8128046" cy="329754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1496097" y="2306133"/>
            <a:ext cx="654306" cy="36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2" name="Google Shape;402;p37"/>
          <p:cNvGraphicFramePr/>
          <p:nvPr/>
        </p:nvGraphicFramePr>
        <p:xfrm>
          <a:off x="2352394" y="4272438"/>
          <a:ext cx="2706625" cy="1915725"/>
        </p:xfrm>
        <a:graphic>
          <a:graphicData uri="http://schemas.openxmlformats.org/drawingml/2006/table">
            <a:tbl>
              <a:tblPr>
                <a:noFill/>
                <a:tableStyleId>{AA275D54-F580-4039-8BF6-7126E72E5121}</a:tableStyleId>
              </a:tblPr>
              <a:tblGrid>
                <a:gridCol w="27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alibri"/>
                        <a:buNone/>
                      </a:pPr>
                      <a:r>
                        <a:rPr lang="nl-BE" sz="2000" b="1">
                          <a:solidFill>
                            <a:schemeClr val="dk2"/>
                          </a:solidFill>
                        </a:rPr>
                        <a:t>Bank</a:t>
                      </a:r>
                      <a:endParaRPr sz="2000" b="1">
                        <a:solidFill>
                          <a:schemeClr val="dk2"/>
                        </a:solidFill>
                      </a:endParaRPr>
                    </a:p>
                  </a:txBody>
                  <a:tcPr marL="99050" marR="99050" marT="99050" marB="9905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1500"/>
                    </a:p>
                  </a:txBody>
                  <a:tcPr marL="99050" marR="99050" marT="99050" marB="990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Attributen</a:t>
            </a:r>
            <a:endParaRPr/>
          </a:p>
        </p:txBody>
      </p:sp>
      <p:sp>
        <p:nvSpPr>
          <p:cNvPr id="408" name="Google Shape;408;p38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27</a:t>
            </a:fld>
            <a:endParaRPr/>
          </a:p>
        </p:txBody>
      </p:sp>
      <p:graphicFrame>
        <p:nvGraphicFramePr>
          <p:cNvPr id="409" name="Google Shape;409;p38"/>
          <p:cNvGraphicFramePr/>
          <p:nvPr/>
        </p:nvGraphicFramePr>
        <p:xfrm>
          <a:off x="2359201" y="1485823"/>
          <a:ext cx="8522175" cy="2560360"/>
        </p:xfrm>
        <a:graphic>
          <a:graphicData uri="http://schemas.openxmlformats.org/drawingml/2006/table">
            <a:tbl>
              <a:tblPr firstRow="1" bandRow="1">
                <a:noFill/>
                <a:tableStyleId>{1646EA15-76A9-46C2-A033-E26BC12F1202}</a:tableStyleId>
              </a:tblPr>
              <a:tblGrid>
                <a:gridCol w="125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8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identificatie​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naam​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aantal vestigingen​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Adres maatschappelijke zetel​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001​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Belfius​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500​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 u="none" strike="noStrike"/>
                        <a:t>..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1500" b="0" i="0" u="none" strike="noStrik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002​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KBC​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1500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..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...​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...​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...​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...​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0" name="Google Shape;410;p38"/>
          <p:cNvGraphicFramePr/>
          <p:nvPr/>
        </p:nvGraphicFramePr>
        <p:xfrm>
          <a:off x="2352394" y="4272438"/>
          <a:ext cx="2706625" cy="1915725"/>
        </p:xfrm>
        <a:graphic>
          <a:graphicData uri="http://schemas.openxmlformats.org/drawingml/2006/table">
            <a:tbl>
              <a:tblPr>
                <a:noFill/>
                <a:tableStyleId>{AA275D54-F580-4039-8BF6-7126E72E5121}</a:tableStyleId>
              </a:tblPr>
              <a:tblGrid>
                <a:gridCol w="27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alibri"/>
                        <a:buNone/>
                      </a:pPr>
                      <a:r>
                        <a:rPr lang="nl-BE" sz="2000" b="1">
                          <a:solidFill>
                            <a:schemeClr val="dk2"/>
                          </a:solidFill>
                        </a:rPr>
                        <a:t>Bank</a:t>
                      </a:r>
                      <a:endParaRPr sz="2000" b="1">
                        <a:solidFill>
                          <a:schemeClr val="dk2"/>
                        </a:solidFill>
                      </a:endParaRPr>
                    </a:p>
                  </a:txBody>
                  <a:tcPr marL="99050" marR="99050" marT="99050" marB="9905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identificatie 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naam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aantal vestigingen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adres maatschappelijke zetel</a:t>
                      </a:r>
                      <a:endParaRPr sz="1500"/>
                    </a:p>
                  </a:txBody>
                  <a:tcPr marL="99050" marR="99050" marT="99050" marB="990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1" name="Google Shape;411;p38"/>
          <p:cNvSpPr/>
          <p:nvPr/>
        </p:nvSpPr>
        <p:spPr>
          <a:xfrm>
            <a:off x="2364140" y="1492628"/>
            <a:ext cx="1118647" cy="256626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8"/>
          <p:cNvSpPr txBox="1"/>
          <p:nvPr/>
        </p:nvSpPr>
        <p:spPr>
          <a:xfrm>
            <a:off x="1524727" y="2287057"/>
            <a:ext cx="654306" cy="36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8"/>
          <p:cNvSpPr/>
          <p:nvPr/>
        </p:nvSpPr>
        <p:spPr>
          <a:xfrm>
            <a:off x="3663387" y="1492685"/>
            <a:ext cx="2047044" cy="256626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8"/>
          <p:cNvSpPr/>
          <p:nvPr/>
        </p:nvSpPr>
        <p:spPr>
          <a:xfrm>
            <a:off x="5909059" y="1492742"/>
            <a:ext cx="1638550" cy="256626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8"/>
          <p:cNvSpPr/>
          <p:nvPr/>
        </p:nvSpPr>
        <p:spPr>
          <a:xfrm>
            <a:off x="7903129" y="1492799"/>
            <a:ext cx="2956874" cy="256626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Relaties</a:t>
            </a:r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28</a:t>
            </a:fld>
            <a:endParaRPr/>
          </a:p>
        </p:txBody>
      </p:sp>
      <p:graphicFrame>
        <p:nvGraphicFramePr>
          <p:cNvPr id="422" name="Google Shape;422;p39"/>
          <p:cNvGraphicFramePr/>
          <p:nvPr/>
        </p:nvGraphicFramePr>
        <p:xfrm>
          <a:off x="2359201" y="980296"/>
          <a:ext cx="8522175" cy="1737390"/>
        </p:xfrm>
        <a:graphic>
          <a:graphicData uri="http://schemas.openxmlformats.org/drawingml/2006/table">
            <a:tbl>
              <a:tblPr firstRow="1" bandRow="1">
                <a:noFill/>
                <a:tableStyleId>{1646EA15-76A9-46C2-A033-E26BC12F1202}</a:tableStyleId>
              </a:tblPr>
              <a:tblGrid>
                <a:gridCol w="125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8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identificatie​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naam​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aantal vestigingen​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Adres maatschappelijke zetel​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001​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Belfius​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500​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 u="none" strike="noStrike"/>
                        <a:t>1234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1500" b="0" i="0" u="none" strike="noStrik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..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..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..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 u="none" strike="noStrike"/>
                        <a:t>..</a:t>
                      </a:r>
                      <a:endParaRPr sz="1500" b="0" i="0" u="none" strike="noStrik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3" name="Google Shape;423;p39"/>
          <p:cNvGraphicFramePr/>
          <p:nvPr/>
        </p:nvGraphicFramePr>
        <p:xfrm>
          <a:off x="2342851" y="4854271"/>
          <a:ext cx="2706625" cy="1702800"/>
        </p:xfrm>
        <a:graphic>
          <a:graphicData uri="http://schemas.openxmlformats.org/drawingml/2006/table">
            <a:tbl>
              <a:tblPr>
                <a:noFill/>
                <a:tableStyleId>{AA275D54-F580-4039-8BF6-7126E72E5121}</a:tableStyleId>
              </a:tblPr>
              <a:tblGrid>
                <a:gridCol w="27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alibri"/>
                        <a:buNone/>
                      </a:pPr>
                      <a:r>
                        <a:rPr lang="nl-BE" sz="2000" b="1">
                          <a:solidFill>
                            <a:schemeClr val="dk2"/>
                          </a:solidFill>
                        </a:rPr>
                        <a:t>Bank</a:t>
                      </a:r>
                      <a:endParaRPr sz="2000" b="1">
                        <a:solidFill>
                          <a:schemeClr val="dk2"/>
                        </a:solidFill>
                      </a:endParaRPr>
                    </a:p>
                  </a:txBody>
                  <a:tcPr marL="99050" marR="99050" marT="99050" marB="9905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identificatie 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naam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aantal vestigingen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adres maatschappelijke zetel</a:t>
                      </a:r>
                      <a:endParaRPr sz="1500"/>
                    </a:p>
                  </a:txBody>
                  <a:tcPr marL="99050" marR="99050" marT="99050" marB="990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4" name="Google Shape;424;p39"/>
          <p:cNvSpPr txBox="1"/>
          <p:nvPr/>
        </p:nvSpPr>
        <p:spPr>
          <a:xfrm>
            <a:off x="1534270" y="1752915"/>
            <a:ext cx="654306" cy="36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5" name="Google Shape;425;p39"/>
          <p:cNvGraphicFramePr/>
          <p:nvPr/>
        </p:nvGraphicFramePr>
        <p:xfrm>
          <a:off x="2339463" y="2983404"/>
          <a:ext cx="8522200" cy="1737390"/>
        </p:xfrm>
        <a:graphic>
          <a:graphicData uri="http://schemas.openxmlformats.org/drawingml/2006/table">
            <a:tbl>
              <a:tblPr firstRow="1" bandRow="1">
                <a:noFill/>
                <a:tableStyleId>{1646EA15-76A9-46C2-A033-E26BC12F1202}</a:tableStyleId>
              </a:tblPr>
              <a:tblGrid>
                <a:gridCol w="130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1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2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identificatie​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straatnaam​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huisnummer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postcode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gemeente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1234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 u="none" strike="noStrike"/>
                        <a:t>Pachecolaan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44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 u="none" strike="noStrike"/>
                        <a:t>1000 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1500" b="0" i="0" u="none" strike="noStrik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1500" u="none" strike="noStrik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 u="none" strike="noStrike"/>
                        <a:t>Brussel</a:t>
                      </a:r>
                      <a:endParaRPr sz="1500" b="0" i="0" u="none" strike="noStrik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..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..</a:t>
                      </a:r>
                      <a:endParaRPr sz="18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/>
                        <a:t>..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500" u="none" strike="noStrike"/>
                        <a:t>..</a:t>
                      </a:r>
                      <a:endParaRPr sz="1500" b="0" i="0" u="none" strike="noStrik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endParaRPr sz="1500" b="0" i="0" u="none" strike="noStrik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6" name="Google Shape;426;p39"/>
          <p:cNvGraphicFramePr/>
          <p:nvPr/>
        </p:nvGraphicFramePr>
        <p:xfrm>
          <a:off x="7629222" y="4787578"/>
          <a:ext cx="2706625" cy="1877850"/>
        </p:xfrm>
        <a:graphic>
          <a:graphicData uri="http://schemas.openxmlformats.org/drawingml/2006/table">
            <a:tbl>
              <a:tblPr>
                <a:noFill/>
                <a:tableStyleId>{AA275D54-F580-4039-8BF6-7126E72E5121}</a:tableStyleId>
              </a:tblPr>
              <a:tblGrid>
                <a:gridCol w="27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alibri"/>
                        <a:buNone/>
                      </a:pPr>
                      <a:r>
                        <a:rPr lang="nl-BE" sz="2000" b="1">
                          <a:solidFill>
                            <a:schemeClr val="dk2"/>
                          </a:solidFill>
                        </a:rPr>
                        <a:t>Adres</a:t>
                      </a:r>
                      <a:endParaRPr sz="2000" b="1">
                        <a:solidFill>
                          <a:schemeClr val="dk2"/>
                        </a:solidFill>
                      </a:endParaRPr>
                    </a:p>
                  </a:txBody>
                  <a:tcPr marL="99050" marR="99050" marT="99050" marB="9905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identificatie 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straatnaam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huisnummer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postcode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gemeente</a:t>
                      </a:r>
                      <a:endParaRPr sz="1500"/>
                    </a:p>
                  </a:txBody>
                  <a:tcPr marL="99050" marR="99050" marT="99050" marB="990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7" name="Google Shape;427;p39"/>
          <p:cNvCxnSpPr/>
          <p:nvPr/>
        </p:nvCxnSpPr>
        <p:spPr>
          <a:xfrm>
            <a:off x="5034919" y="5952501"/>
            <a:ext cx="2555856" cy="1780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8" name="Google Shape;428;p39"/>
          <p:cNvSpPr txBox="1"/>
          <p:nvPr/>
        </p:nvSpPr>
        <p:spPr>
          <a:xfrm>
            <a:off x="5380089" y="5437119"/>
            <a:ext cx="18747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lang="nl-B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nl-B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maatschappelijke zetel</a:t>
            </a:r>
            <a:endParaRPr/>
          </a:p>
        </p:txBody>
      </p:sp>
      <p:sp>
        <p:nvSpPr>
          <p:cNvPr id="429" name="Google Shape;429;p39"/>
          <p:cNvSpPr/>
          <p:nvPr/>
        </p:nvSpPr>
        <p:spPr>
          <a:xfrm>
            <a:off x="2383226" y="1813030"/>
            <a:ext cx="8128046" cy="329754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9"/>
          <p:cNvSpPr/>
          <p:nvPr/>
        </p:nvSpPr>
        <p:spPr>
          <a:xfrm>
            <a:off x="2383226" y="3796985"/>
            <a:ext cx="8128046" cy="329754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1534060" y="3794177"/>
            <a:ext cx="740196" cy="36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De overheid wil een </a:t>
            </a:r>
            <a:r>
              <a:rPr lang="nl-BE" sz="1800" b="1"/>
              <a:t>website</a:t>
            </a:r>
            <a:r>
              <a:rPr lang="nl-BE" sz="1800"/>
              <a:t> maken die het mogelijk maakt:</a:t>
            </a:r>
            <a:endParaRPr/>
          </a:p>
          <a:p>
            <a:pPr marL="783590" lvl="1" indent="-32639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nl-BE" sz="1800"/>
              <a:t>Voor </a:t>
            </a:r>
            <a:r>
              <a:rPr lang="nl-BE" sz="1800" b="1"/>
              <a:t>mensen</a:t>
            </a:r>
            <a:r>
              <a:rPr lang="nl-BE" sz="1800"/>
              <a:t> die een huisdier (hond of kat) willen, er eentje te </a:t>
            </a:r>
            <a:r>
              <a:rPr lang="nl-BE" sz="1800" b="1"/>
              <a:t>adopteren uit een dierenasiel;</a:t>
            </a:r>
            <a:endParaRPr sz="1800" b="1"/>
          </a:p>
          <a:p>
            <a:pPr marL="783590" lvl="1" indent="-32639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nl-BE" sz="1800"/>
              <a:t>Deze </a:t>
            </a:r>
            <a:r>
              <a:rPr lang="nl-BE" sz="1800" b="1"/>
              <a:t>mensen</a:t>
            </a:r>
            <a:r>
              <a:rPr lang="nl-BE" sz="1800"/>
              <a:t> een zicht te geven op </a:t>
            </a:r>
            <a:r>
              <a:rPr lang="nl-BE" sz="1800" b="1"/>
              <a:t>welke dieren momenteel in</a:t>
            </a:r>
            <a:r>
              <a:rPr lang="nl-BE" sz="1800"/>
              <a:t> welk </a:t>
            </a:r>
            <a:r>
              <a:rPr lang="nl-BE" sz="1800" b="1"/>
              <a:t>asiel</a:t>
            </a:r>
            <a:r>
              <a:rPr lang="nl-BE" sz="1800"/>
              <a:t> zijn opgenomen.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Het moet vanop die website mogelijk zijn in één oogopslag een </a:t>
            </a:r>
            <a:r>
              <a:rPr lang="nl-BE" sz="1800" b="1"/>
              <a:t>overzicht</a:t>
            </a:r>
            <a:r>
              <a:rPr lang="nl-BE" sz="1800"/>
              <a:t> te krijgen van </a:t>
            </a:r>
            <a:r>
              <a:rPr lang="nl-BE" sz="1800" b="1"/>
              <a:t>welke dieren </a:t>
            </a:r>
            <a:r>
              <a:rPr lang="nl-BE" sz="1800"/>
              <a:t>er </a:t>
            </a:r>
            <a:r>
              <a:rPr lang="nl-BE" sz="1800" b="1"/>
              <a:t>beschikbaar</a:t>
            </a:r>
            <a:r>
              <a:rPr lang="nl-BE" sz="1800"/>
              <a:t> </a:t>
            </a:r>
            <a:r>
              <a:rPr lang="nl-BE" sz="1800" b="1"/>
              <a:t>zijn</a:t>
            </a:r>
            <a:r>
              <a:rPr lang="nl-BE" sz="1800"/>
              <a:t>, maar ook om meer detail te krijgen van het dier en men moet kunnen </a:t>
            </a:r>
            <a:r>
              <a:rPr lang="nl-BE" sz="1800" b="1"/>
              <a:t>contact opnemen</a:t>
            </a:r>
            <a:r>
              <a:rPr lang="nl-BE" sz="1800"/>
              <a:t> met het </a:t>
            </a:r>
            <a:r>
              <a:rPr lang="nl-BE" sz="1800" b="1"/>
              <a:t>verantwoordelijk</a:t>
            </a:r>
            <a:r>
              <a:rPr lang="nl-BE" sz="1800"/>
              <a:t> </a:t>
            </a:r>
            <a:r>
              <a:rPr lang="nl-BE" sz="1800" b="1"/>
              <a:t>asiel.</a:t>
            </a:r>
            <a:endParaRPr sz="1800" b="1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Verder moet het ook mogelijk zijn voor mensen om zich </a:t>
            </a:r>
            <a:r>
              <a:rPr lang="nl-BE" sz="1800" b="1"/>
              <a:t>in</a:t>
            </a:r>
            <a:r>
              <a:rPr lang="nl-BE" sz="1800"/>
              <a:t> te </a:t>
            </a:r>
            <a:r>
              <a:rPr lang="nl-BE" sz="1800" b="1"/>
              <a:t>schrijven</a:t>
            </a:r>
            <a:r>
              <a:rPr lang="nl-BE" sz="1800"/>
              <a:t> op </a:t>
            </a:r>
            <a:r>
              <a:rPr lang="nl-BE" sz="1800" b="1"/>
              <a:t>notificaties</a:t>
            </a:r>
            <a:r>
              <a:rPr lang="nl-BE" sz="1800"/>
              <a:t>, indien een bepaald ras of in een bepaalde buurt een dier zou </a:t>
            </a:r>
            <a:r>
              <a:rPr lang="nl-BE" sz="1800" b="1"/>
              <a:t>beschikbaar</a:t>
            </a:r>
            <a:r>
              <a:rPr lang="nl-BE" sz="1800"/>
              <a:t> zijn </a:t>
            </a:r>
            <a:r>
              <a:rPr lang="nl-BE" sz="1800" b="1"/>
              <a:t>voor</a:t>
            </a:r>
            <a:r>
              <a:rPr lang="nl-BE" sz="1800"/>
              <a:t> </a:t>
            </a:r>
            <a:r>
              <a:rPr lang="nl-BE" sz="1800" b="1"/>
              <a:t>adoptie.</a:t>
            </a:r>
            <a:endParaRPr sz="1800" b="1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Daarnaast wil de overheid ook een </a:t>
            </a:r>
            <a:r>
              <a:rPr lang="nl-BE" sz="1800" b="1"/>
              <a:t>zicht</a:t>
            </a:r>
            <a:r>
              <a:rPr lang="nl-BE" sz="1800"/>
              <a:t> behouden op </a:t>
            </a:r>
            <a:r>
              <a:rPr lang="nl-BE" sz="1800" b="1"/>
              <a:t>waar en bij wie </a:t>
            </a:r>
            <a:r>
              <a:rPr lang="nl-BE" sz="1800"/>
              <a:t>welke </a:t>
            </a:r>
            <a:r>
              <a:rPr lang="nl-BE" sz="1800" b="1"/>
              <a:t>dieren terecht </a:t>
            </a:r>
            <a:r>
              <a:rPr lang="nl-BE" sz="1800"/>
              <a:t>komen zodat het dier in kwestie kan </a:t>
            </a:r>
            <a:r>
              <a:rPr lang="nl-BE" sz="1800" b="1"/>
              <a:t>opgevolgd</a:t>
            </a:r>
            <a:r>
              <a:rPr lang="nl-BE" sz="1800"/>
              <a:t> worden.</a:t>
            </a:r>
            <a:endParaRPr sz="1800"/>
          </a:p>
        </p:txBody>
      </p:sp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Voorbeeld case: Adopteer een dier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Tour de table</a:t>
            </a:r>
            <a:endParaRPr b="1"/>
          </a:p>
        </p:txBody>
      </p:sp>
      <p:pic>
        <p:nvPicPr>
          <p:cNvPr id="165" name="Google Shape;16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1915" y="853786"/>
            <a:ext cx="6604635" cy="6004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nl-BE"/>
              <a:t>Organisatie (Asiel)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nl-BE"/>
              <a:t>Persoon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nl-BE"/>
              <a:t>Adres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nl-BE"/>
              <a:t>Dier</a:t>
            </a:r>
            <a:endParaRPr/>
          </a:p>
        </p:txBody>
      </p:sp>
      <p:sp>
        <p:nvSpPr>
          <p:cNvPr id="444" name="Google Shape;444;p41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Mogelijke klassen</a:t>
            </a:r>
            <a:endParaRPr/>
          </a:p>
        </p:txBody>
      </p:sp>
      <p:sp>
        <p:nvSpPr>
          <p:cNvPr id="445" name="Google Shape;445;p41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Voorbeeldoplossing</a:t>
            </a:r>
            <a:endParaRPr/>
          </a:p>
        </p:txBody>
      </p:sp>
      <p:sp>
        <p:nvSpPr>
          <p:cNvPr id="451" name="Google Shape;451;p42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31</a:t>
            </a:fld>
            <a:endParaRPr/>
          </a:p>
        </p:txBody>
      </p:sp>
      <p:graphicFrame>
        <p:nvGraphicFramePr>
          <p:cNvPr id="452" name="Google Shape;452;p42"/>
          <p:cNvGraphicFramePr/>
          <p:nvPr/>
        </p:nvGraphicFramePr>
        <p:xfrm>
          <a:off x="1969040" y="4480460"/>
          <a:ext cx="2706625" cy="2139700"/>
        </p:xfrm>
        <a:graphic>
          <a:graphicData uri="http://schemas.openxmlformats.org/drawingml/2006/table">
            <a:tbl>
              <a:tblPr>
                <a:noFill/>
                <a:tableStyleId>{AA275D54-F580-4039-8BF6-7126E72E5121}</a:tableStyleId>
              </a:tblPr>
              <a:tblGrid>
                <a:gridCol w="27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alibri"/>
                        <a:buNone/>
                      </a:pPr>
                      <a:r>
                        <a:rPr lang="nl-BE" sz="2000" b="1">
                          <a:solidFill>
                            <a:schemeClr val="dk2"/>
                          </a:solidFill>
                        </a:rPr>
                        <a:t>Dier</a:t>
                      </a:r>
                      <a:endParaRPr sz="2000" b="1">
                        <a:solidFill>
                          <a:schemeClr val="dk2"/>
                        </a:solidFill>
                      </a:endParaRPr>
                    </a:p>
                  </a:txBody>
                  <a:tcPr marL="99050" marR="99050" marT="99050" marB="9905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identificatie 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naam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type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ras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geboortedatum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foto</a:t>
                      </a:r>
                      <a:endParaRPr sz="1500"/>
                    </a:p>
                  </a:txBody>
                  <a:tcPr marL="99050" marR="99050" marT="99050" marB="990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3" name="Google Shape;453;p42"/>
          <p:cNvGraphicFramePr/>
          <p:nvPr/>
        </p:nvGraphicFramePr>
        <p:xfrm>
          <a:off x="7255410" y="4480460"/>
          <a:ext cx="2706625" cy="2139700"/>
        </p:xfrm>
        <a:graphic>
          <a:graphicData uri="http://schemas.openxmlformats.org/drawingml/2006/table">
            <a:tbl>
              <a:tblPr>
                <a:noFill/>
                <a:tableStyleId>{AA275D54-F580-4039-8BF6-7126E72E5121}</a:tableStyleId>
              </a:tblPr>
              <a:tblGrid>
                <a:gridCol w="27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3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alibri"/>
                        <a:buNone/>
                      </a:pPr>
                      <a:r>
                        <a:rPr lang="nl-BE" sz="2000" b="1">
                          <a:solidFill>
                            <a:schemeClr val="dk2"/>
                          </a:solidFill>
                        </a:rPr>
                        <a:t>Asiel</a:t>
                      </a:r>
                      <a:endParaRPr sz="2000" b="1">
                        <a:solidFill>
                          <a:schemeClr val="dk2"/>
                        </a:solidFill>
                      </a:endParaRPr>
                    </a:p>
                  </a:txBody>
                  <a:tcPr marL="99050" marR="99050" marT="99050" marB="9905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6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identificatie 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naam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website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contactinformatie</a:t>
                      </a:r>
                      <a:endParaRPr sz="1500"/>
                    </a:p>
                  </a:txBody>
                  <a:tcPr marL="99050" marR="99050" marT="99050" marB="990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54" name="Google Shape;454;p42"/>
          <p:cNvCxnSpPr/>
          <p:nvPr/>
        </p:nvCxnSpPr>
        <p:spPr>
          <a:xfrm>
            <a:off x="4675667" y="5550309"/>
            <a:ext cx="2579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5" name="Google Shape;455;p42"/>
          <p:cNvSpPr txBox="1"/>
          <p:nvPr/>
        </p:nvSpPr>
        <p:spPr>
          <a:xfrm>
            <a:off x="5006278" y="5034554"/>
            <a:ext cx="18747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6" name="Google Shape;456;p42"/>
          <p:cNvGraphicFramePr/>
          <p:nvPr/>
        </p:nvGraphicFramePr>
        <p:xfrm>
          <a:off x="1925907" y="1446836"/>
          <a:ext cx="2706625" cy="2072575"/>
        </p:xfrm>
        <a:graphic>
          <a:graphicData uri="http://schemas.openxmlformats.org/drawingml/2006/table">
            <a:tbl>
              <a:tblPr>
                <a:noFill/>
                <a:tableStyleId>{AA275D54-F580-4039-8BF6-7126E72E5121}</a:tableStyleId>
              </a:tblPr>
              <a:tblGrid>
                <a:gridCol w="27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alibri"/>
                        <a:buNone/>
                      </a:pPr>
                      <a:r>
                        <a:rPr lang="nl-BE" sz="2000" b="1">
                          <a:solidFill>
                            <a:schemeClr val="dk2"/>
                          </a:solidFill>
                        </a:rPr>
                        <a:t>Persoon</a:t>
                      </a:r>
                      <a:endParaRPr sz="2000" b="1">
                        <a:solidFill>
                          <a:schemeClr val="dk2"/>
                        </a:solidFill>
                      </a:endParaRPr>
                    </a:p>
                  </a:txBody>
                  <a:tcPr marL="99050" marR="99050" marT="99050" marB="9905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identificatie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voornaam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naam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contactinformatie</a:t>
                      </a:r>
                      <a:endParaRPr sz="1500"/>
                    </a:p>
                  </a:txBody>
                  <a:tcPr marL="99050" marR="99050" marT="99050" marB="990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57" name="Google Shape;457;p42"/>
          <p:cNvCxnSpPr/>
          <p:nvPr/>
        </p:nvCxnSpPr>
        <p:spPr>
          <a:xfrm>
            <a:off x="3133796" y="3519412"/>
            <a:ext cx="0" cy="96104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8" name="Google Shape;458;p42"/>
          <p:cNvSpPr txBox="1"/>
          <p:nvPr/>
        </p:nvSpPr>
        <p:spPr>
          <a:xfrm>
            <a:off x="2725907" y="3759417"/>
            <a:ext cx="18747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9" name="Google Shape;459;p42"/>
          <p:cNvGraphicFramePr/>
          <p:nvPr/>
        </p:nvGraphicFramePr>
        <p:xfrm>
          <a:off x="7255411" y="1446836"/>
          <a:ext cx="2706625" cy="2072600"/>
        </p:xfrm>
        <a:graphic>
          <a:graphicData uri="http://schemas.openxmlformats.org/drawingml/2006/table">
            <a:tbl>
              <a:tblPr>
                <a:noFill/>
                <a:tableStyleId>{AA275D54-F580-4039-8BF6-7126E72E5121}</a:tableStyleId>
              </a:tblPr>
              <a:tblGrid>
                <a:gridCol w="270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alibri"/>
                        <a:buNone/>
                      </a:pPr>
                      <a:r>
                        <a:rPr lang="nl-BE" sz="2000" b="1">
                          <a:solidFill>
                            <a:schemeClr val="dk2"/>
                          </a:solidFill>
                        </a:rPr>
                        <a:t>Adres</a:t>
                      </a:r>
                      <a:endParaRPr sz="2000" b="1">
                        <a:solidFill>
                          <a:schemeClr val="dk2"/>
                        </a:solidFill>
                      </a:endParaRPr>
                    </a:p>
                  </a:txBody>
                  <a:tcPr marL="99050" marR="99050" marT="99050" marB="9905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3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straat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huisnummer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busnummer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postcode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gemeente</a:t>
                      </a:r>
                      <a:endParaRPr sz="15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libri"/>
                        <a:buNone/>
                      </a:pPr>
                      <a:r>
                        <a:rPr lang="nl-BE" sz="1500"/>
                        <a:t>land</a:t>
                      </a:r>
                      <a:endParaRPr sz="1500"/>
                    </a:p>
                  </a:txBody>
                  <a:tcPr marL="99050" marR="99050" marT="99050" marB="990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60" name="Google Shape;460;p42"/>
          <p:cNvCxnSpPr/>
          <p:nvPr/>
        </p:nvCxnSpPr>
        <p:spPr>
          <a:xfrm>
            <a:off x="4632534" y="2185633"/>
            <a:ext cx="2622877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1" name="Google Shape;461;p42"/>
          <p:cNvSpPr txBox="1"/>
          <p:nvPr/>
        </p:nvSpPr>
        <p:spPr>
          <a:xfrm>
            <a:off x="5020655" y="1699006"/>
            <a:ext cx="18747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5006277" y="1839333"/>
            <a:ext cx="18747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8506483" y="3846047"/>
            <a:ext cx="13510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4" name="Google Shape;464;p42"/>
          <p:cNvCxnSpPr/>
          <p:nvPr/>
        </p:nvCxnSpPr>
        <p:spPr>
          <a:xfrm rot="10800000">
            <a:off x="8608723" y="3519560"/>
            <a:ext cx="0" cy="960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5" name="Google Shape;465;p42"/>
          <p:cNvCxnSpPr/>
          <p:nvPr/>
        </p:nvCxnSpPr>
        <p:spPr>
          <a:xfrm>
            <a:off x="4632534" y="3134540"/>
            <a:ext cx="2622877" cy="155753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6" name="Google Shape;466;p42"/>
          <p:cNvSpPr txBox="1"/>
          <p:nvPr/>
        </p:nvSpPr>
        <p:spPr>
          <a:xfrm rot="1879865">
            <a:off x="5087131" y="3587059"/>
            <a:ext cx="18747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contacpersoon bij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nl-BE"/>
              <a:t>Inzichten verkrijgen in de bestaande en potentiële use cases.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Valideren (en zo nodig aanpassen) van de use cases voor deze standaard.</a:t>
            </a: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Scope</a:t>
            </a:r>
            <a:r>
              <a:rPr lang="nl-BE"/>
              <a:t>-</a:t>
            </a:r>
            <a:r>
              <a:rPr lang="nl-BE">
                <a:latin typeface="Arial"/>
                <a:ea typeface="Arial"/>
                <a:cs typeface="Arial"/>
                <a:sym typeface="Arial"/>
              </a:rPr>
              <a:t>afbakening </a:t>
            </a:r>
            <a:r>
              <a:rPr lang="nl-BE"/>
              <a:t>van deze OSLO-standaard.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72" name="Google Shape;472;p43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32</a:t>
            </a:fld>
            <a:endParaRPr/>
          </a:p>
        </p:txBody>
      </p:sp>
      <p:sp>
        <p:nvSpPr>
          <p:cNvPr id="473" name="Google Shape;473;p43"/>
          <p:cNvSpPr txBox="1"/>
          <p:nvPr/>
        </p:nvSpPr>
        <p:spPr>
          <a:xfrm>
            <a:off x="838201" y="129049"/>
            <a:ext cx="8064896" cy="11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Doel van deze workshop</a:t>
            </a:r>
            <a:endParaRPr sz="4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/>
              <a:t>Cultureel Erfgoed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dd5647a10_0_0"/>
          <p:cNvSpPr txBox="1"/>
          <p:nvPr/>
        </p:nvSpPr>
        <p:spPr>
          <a:xfrm>
            <a:off x="838200" y="129050"/>
            <a:ext cx="11250900" cy="1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000" b="1">
                <a:solidFill>
                  <a:schemeClr val="dk1"/>
                </a:solidFill>
              </a:rPr>
              <a:t>Wat verstaan we onder “</a:t>
            </a:r>
            <a:r>
              <a:rPr lang="nl-BE" sz="4000" b="1" i="1">
                <a:solidFill>
                  <a:schemeClr val="dk1"/>
                </a:solidFill>
              </a:rPr>
              <a:t>Cultureel Erfgoed</a:t>
            </a:r>
            <a:r>
              <a:rPr lang="nl-BE" sz="4000" b="1">
                <a:solidFill>
                  <a:schemeClr val="dk1"/>
                </a:solidFill>
              </a:rPr>
              <a:t>”?</a:t>
            </a:r>
            <a:endParaRPr sz="4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7dd5647a1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25" y="1156850"/>
            <a:ext cx="6958699" cy="246005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6" name="Google Shape;486;g7dd5647a1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000" y="3807925"/>
            <a:ext cx="7005763" cy="28601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9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35</a:t>
            </a:fld>
            <a:endParaRPr/>
          </a:p>
        </p:txBody>
      </p:sp>
      <p:sp>
        <p:nvSpPr>
          <p:cNvPr id="493" name="Google Shape;493;p29"/>
          <p:cNvSpPr txBox="1"/>
          <p:nvPr/>
        </p:nvSpPr>
        <p:spPr>
          <a:xfrm>
            <a:off x="838200" y="129050"/>
            <a:ext cx="11250900" cy="1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000" b="1">
                <a:solidFill>
                  <a:schemeClr val="dk1"/>
                </a:solidFill>
              </a:rPr>
              <a:t>Wat verstaan we onder “</a:t>
            </a:r>
            <a:r>
              <a:rPr lang="nl-BE" sz="4000" b="1" i="1">
                <a:solidFill>
                  <a:schemeClr val="dk1"/>
                </a:solidFill>
              </a:rPr>
              <a:t>Cultureel Erfgoed</a:t>
            </a:r>
            <a:r>
              <a:rPr lang="nl-BE" sz="4000" b="1">
                <a:solidFill>
                  <a:schemeClr val="dk1"/>
                </a:solidFill>
              </a:rPr>
              <a:t>”?</a:t>
            </a:r>
            <a:endParaRPr sz="4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9"/>
          <p:cNvSpPr txBox="1"/>
          <p:nvPr/>
        </p:nvSpPr>
        <p:spPr>
          <a:xfrm>
            <a:off x="719400" y="1404925"/>
            <a:ext cx="9466200" cy="7686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/>
              <a:t>Materieel Cultureel Erfgoed = </a:t>
            </a:r>
            <a:r>
              <a:rPr lang="nl-BE" i="1"/>
              <a:t>Voor de menselijke cultuur waardevol geachte materiële kenmerken, van die cultuur uit het verleden, zoals monumenten, archeologische vondsten, verzamelingen, archieven, artistieke en bouwkundige kunstwerken … .</a:t>
            </a:r>
            <a:endParaRPr i="1"/>
          </a:p>
        </p:txBody>
      </p:sp>
      <p:sp>
        <p:nvSpPr>
          <p:cNvPr id="495" name="Google Shape;495;p29"/>
          <p:cNvSpPr/>
          <p:nvPr/>
        </p:nvSpPr>
        <p:spPr>
          <a:xfrm>
            <a:off x="968921" y="1476775"/>
            <a:ext cx="612900" cy="61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555" y="77647"/>
                </a:moveTo>
                <a:cubicBezTo>
                  <a:pt x="94444" y="77647"/>
                  <a:pt x="93333" y="76904"/>
                  <a:pt x="92962" y="76160"/>
                </a:cubicBezTo>
                <a:cubicBezTo>
                  <a:pt x="91111" y="91764"/>
                  <a:pt x="91111" y="91764"/>
                  <a:pt x="91111" y="91764"/>
                </a:cubicBezTo>
                <a:cubicBezTo>
                  <a:pt x="100000" y="91764"/>
                  <a:pt x="100000" y="91764"/>
                  <a:pt x="100000" y="91764"/>
                </a:cubicBezTo>
                <a:cubicBezTo>
                  <a:pt x="98148" y="76532"/>
                  <a:pt x="98148" y="76532"/>
                  <a:pt x="98148" y="76532"/>
                </a:cubicBezTo>
                <a:cubicBezTo>
                  <a:pt x="97407" y="76904"/>
                  <a:pt x="96666" y="77647"/>
                  <a:pt x="95555" y="77647"/>
                </a:cubicBezTo>
                <a:close/>
                <a:moveTo>
                  <a:pt x="98148" y="70959"/>
                </a:moveTo>
                <a:cubicBezTo>
                  <a:pt x="98148" y="53498"/>
                  <a:pt x="98148" y="53498"/>
                  <a:pt x="98148" y="53498"/>
                </a:cubicBezTo>
                <a:cubicBezTo>
                  <a:pt x="93333" y="54984"/>
                  <a:pt x="93333" y="54984"/>
                  <a:pt x="93333" y="54984"/>
                </a:cubicBezTo>
                <a:cubicBezTo>
                  <a:pt x="93333" y="70959"/>
                  <a:pt x="93333" y="70959"/>
                  <a:pt x="93333" y="70959"/>
                </a:cubicBezTo>
                <a:cubicBezTo>
                  <a:pt x="93703" y="70588"/>
                  <a:pt x="94814" y="70216"/>
                  <a:pt x="95555" y="70216"/>
                </a:cubicBezTo>
                <a:cubicBezTo>
                  <a:pt x="96296" y="70216"/>
                  <a:pt x="97407" y="70588"/>
                  <a:pt x="98148" y="70959"/>
                </a:cubicBezTo>
                <a:close/>
                <a:moveTo>
                  <a:pt x="102962" y="40495"/>
                </a:moveTo>
                <a:cubicBezTo>
                  <a:pt x="60370" y="29721"/>
                  <a:pt x="60370" y="29721"/>
                  <a:pt x="60370" y="29721"/>
                </a:cubicBezTo>
                <a:cubicBezTo>
                  <a:pt x="60370" y="29721"/>
                  <a:pt x="59629" y="29721"/>
                  <a:pt x="59259" y="29721"/>
                </a:cubicBezTo>
                <a:cubicBezTo>
                  <a:pt x="17037" y="40495"/>
                  <a:pt x="17037" y="40495"/>
                  <a:pt x="17037" y="40495"/>
                </a:cubicBezTo>
                <a:cubicBezTo>
                  <a:pt x="15925" y="40866"/>
                  <a:pt x="15185" y="41609"/>
                  <a:pt x="15185" y="42724"/>
                </a:cubicBezTo>
                <a:cubicBezTo>
                  <a:pt x="14814" y="43839"/>
                  <a:pt x="15555" y="44582"/>
                  <a:pt x="16666" y="44953"/>
                </a:cubicBezTo>
                <a:cubicBezTo>
                  <a:pt x="59259" y="59442"/>
                  <a:pt x="59259" y="59442"/>
                  <a:pt x="59259" y="59442"/>
                </a:cubicBezTo>
                <a:cubicBezTo>
                  <a:pt x="59259" y="59442"/>
                  <a:pt x="59629" y="59442"/>
                  <a:pt x="60000" y="59442"/>
                </a:cubicBezTo>
                <a:cubicBezTo>
                  <a:pt x="60370" y="59442"/>
                  <a:pt x="60370" y="59442"/>
                  <a:pt x="60740" y="59442"/>
                </a:cubicBezTo>
                <a:cubicBezTo>
                  <a:pt x="103333" y="44953"/>
                  <a:pt x="103333" y="44953"/>
                  <a:pt x="103333" y="44953"/>
                </a:cubicBezTo>
                <a:cubicBezTo>
                  <a:pt x="104074" y="44582"/>
                  <a:pt x="104814" y="43839"/>
                  <a:pt x="104814" y="42724"/>
                </a:cubicBezTo>
                <a:cubicBezTo>
                  <a:pt x="104814" y="41609"/>
                  <a:pt x="104074" y="40866"/>
                  <a:pt x="102962" y="40495"/>
                </a:cubicBezTo>
                <a:close/>
                <a:moveTo>
                  <a:pt x="62592" y="65386"/>
                </a:moveTo>
                <a:cubicBezTo>
                  <a:pt x="88148" y="56842"/>
                  <a:pt x="88148" y="56842"/>
                  <a:pt x="88148" y="56842"/>
                </a:cubicBezTo>
                <a:cubicBezTo>
                  <a:pt x="88148" y="72074"/>
                  <a:pt x="88148" y="72074"/>
                  <a:pt x="88148" y="72074"/>
                </a:cubicBezTo>
                <a:cubicBezTo>
                  <a:pt x="81111" y="79876"/>
                  <a:pt x="71111" y="84705"/>
                  <a:pt x="60370" y="84705"/>
                </a:cubicBezTo>
                <a:cubicBezTo>
                  <a:pt x="48888" y="84705"/>
                  <a:pt x="38518" y="79876"/>
                  <a:pt x="31851" y="71702"/>
                </a:cubicBezTo>
                <a:cubicBezTo>
                  <a:pt x="31851" y="56842"/>
                  <a:pt x="31851" y="56842"/>
                  <a:pt x="31851" y="56842"/>
                </a:cubicBezTo>
                <a:cubicBezTo>
                  <a:pt x="57037" y="65386"/>
                  <a:pt x="57037" y="65386"/>
                  <a:pt x="57037" y="65386"/>
                </a:cubicBezTo>
                <a:cubicBezTo>
                  <a:pt x="58148" y="65758"/>
                  <a:pt x="59259" y="65758"/>
                  <a:pt x="60000" y="65758"/>
                </a:cubicBezTo>
                <a:cubicBezTo>
                  <a:pt x="60740" y="65758"/>
                  <a:pt x="61851" y="65758"/>
                  <a:pt x="62592" y="65386"/>
                </a:cubicBezTo>
                <a:close/>
                <a:moveTo>
                  <a:pt x="60000" y="0"/>
                </a:moveTo>
                <a:cubicBezTo>
                  <a:pt x="26666" y="0"/>
                  <a:pt x="0" y="26749"/>
                  <a:pt x="0" y="60185"/>
                </a:cubicBezTo>
                <a:cubicBezTo>
                  <a:pt x="0" y="93250"/>
                  <a:pt x="26666" y="120000"/>
                  <a:pt x="60000" y="120000"/>
                </a:cubicBezTo>
                <a:cubicBezTo>
                  <a:pt x="93333" y="120000"/>
                  <a:pt x="120000" y="93250"/>
                  <a:pt x="120000" y="60185"/>
                </a:cubicBezTo>
                <a:cubicBezTo>
                  <a:pt x="120000" y="26749"/>
                  <a:pt x="93333" y="0"/>
                  <a:pt x="60000" y="0"/>
                </a:cubicBezTo>
                <a:close/>
                <a:moveTo>
                  <a:pt x="60000" y="4829"/>
                </a:moveTo>
                <a:cubicBezTo>
                  <a:pt x="90370" y="4829"/>
                  <a:pt x="115185" y="29349"/>
                  <a:pt x="115185" y="60185"/>
                </a:cubicBezTo>
                <a:cubicBezTo>
                  <a:pt x="115185" y="90650"/>
                  <a:pt x="90370" y="115170"/>
                  <a:pt x="60000" y="115170"/>
                </a:cubicBezTo>
                <a:cubicBezTo>
                  <a:pt x="29629" y="115170"/>
                  <a:pt x="4814" y="90650"/>
                  <a:pt x="4814" y="60185"/>
                </a:cubicBezTo>
                <a:cubicBezTo>
                  <a:pt x="4814" y="29349"/>
                  <a:pt x="29629" y="4829"/>
                  <a:pt x="60000" y="482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p29"/>
          <p:cNvGrpSpPr/>
          <p:nvPr/>
        </p:nvGrpSpPr>
        <p:grpSpPr>
          <a:xfrm>
            <a:off x="1602925" y="2832000"/>
            <a:ext cx="8467650" cy="1701775"/>
            <a:chOff x="1602925" y="2832000"/>
            <a:chExt cx="8467650" cy="1701775"/>
          </a:xfrm>
        </p:grpSpPr>
        <p:sp>
          <p:nvSpPr>
            <p:cNvPr id="497" name="Google Shape;497;p29"/>
            <p:cNvSpPr txBox="1"/>
            <p:nvPr/>
          </p:nvSpPr>
          <p:spPr>
            <a:xfrm>
              <a:off x="4539100" y="2832000"/>
              <a:ext cx="2595300" cy="690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Cultureel Erfgoed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 txBox="1"/>
            <p:nvPr/>
          </p:nvSpPr>
          <p:spPr>
            <a:xfrm>
              <a:off x="4539100" y="3842875"/>
              <a:ext cx="2595300" cy="6909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Onroerend Erfgoed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 txBox="1"/>
            <p:nvPr/>
          </p:nvSpPr>
          <p:spPr>
            <a:xfrm>
              <a:off x="1602925" y="3842875"/>
              <a:ext cx="2595300" cy="6909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Roerend Erfgoed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 txBox="1"/>
            <p:nvPr/>
          </p:nvSpPr>
          <p:spPr>
            <a:xfrm>
              <a:off x="7475275" y="3842875"/>
              <a:ext cx="2595300" cy="6909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Immaterieel Erfgoed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1" name="Google Shape;501;p29"/>
            <p:cNvCxnSpPr>
              <a:stCxn id="499" idx="0"/>
              <a:endCxn id="497" idx="1"/>
            </p:cNvCxnSpPr>
            <p:nvPr/>
          </p:nvCxnSpPr>
          <p:spPr>
            <a:xfrm rot="-5400000">
              <a:off x="3387175" y="2690875"/>
              <a:ext cx="665400" cy="1638600"/>
            </a:xfrm>
            <a:prstGeom prst="bentConnector2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29"/>
            <p:cNvCxnSpPr>
              <a:stCxn id="497" idx="3"/>
              <a:endCxn id="500" idx="0"/>
            </p:cNvCxnSpPr>
            <p:nvPr/>
          </p:nvCxnSpPr>
          <p:spPr>
            <a:xfrm>
              <a:off x="7134400" y="3177450"/>
              <a:ext cx="1638600" cy="665400"/>
            </a:xfrm>
            <a:prstGeom prst="bentConnector2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29"/>
            <p:cNvCxnSpPr>
              <a:stCxn id="497" idx="2"/>
              <a:endCxn id="498" idx="0"/>
            </p:cNvCxnSpPr>
            <p:nvPr/>
          </p:nvCxnSpPr>
          <p:spPr>
            <a:xfrm>
              <a:off x="5836750" y="3522900"/>
              <a:ext cx="0" cy="320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4" name="Google Shape;504;p29"/>
          <p:cNvSpPr/>
          <p:nvPr/>
        </p:nvSpPr>
        <p:spPr>
          <a:xfrm>
            <a:off x="878225" y="4904200"/>
            <a:ext cx="266400" cy="2616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878225" y="5342775"/>
            <a:ext cx="266400" cy="261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 txBox="1"/>
          <p:nvPr/>
        </p:nvSpPr>
        <p:spPr>
          <a:xfrm>
            <a:off x="1272919" y="4943673"/>
            <a:ext cx="2279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alibri"/>
                <a:ea typeface="Calibri"/>
                <a:cs typeface="Calibri"/>
                <a:sym typeface="Calibri"/>
              </a:rPr>
              <a:t>Materieel cultureel erfgoed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9"/>
          <p:cNvSpPr txBox="1"/>
          <p:nvPr/>
        </p:nvSpPr>
        <p:spPr>
          <a:xfrm>
            <a:off x="1267424" y="5382225"/>
            <a:ext cx="242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alibri"/>
                <a:ea typeface="Calibri"/>
                <a:cs typeface="Calibri"/>
                <a:sym typeface="Calibri"/>
              </a:rPr>
              <a:t>Immaterieel cultureel erfgoed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9"/>
          <p:cNvSpPr txBox="1"/>
          <p:nvPr/>
        </p:nvSpPr>
        <p:spPr>
          <a:xfrm>
            <a:off x="7479475" y="4596569"/>
            <a:ext cx="2591100" cy="2170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nl-B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Oraal erfgoed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nl-B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Podiumkunsten &amp; muziek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nl-B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Sociale gewoonten &amp; gebruiken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nl-B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Natuur &amp; Universum (eetcultuur …)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nl-B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Ambachtelijke vaardigheden &amp; technieken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4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>
                <a:latin typeface="Arial"/>
                <a:ea typeface="Arial"/>
                <a:cs typeface="Arial"/>
                <a:sym typeface="Arial"/>
              </a:rPr>
              <a:t>Brainstormsessie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5"/>
          <p:cNvSpPr txBox="1">
            <a:spLocks noGrp="1"/>
          </p:cNvSpPr>
          <p:nvPr>
            <p:ph type="body" idx="1"/>
          </p:nvPr>
        </p:nvSpPr>
        <p:spPr>
          <a:xfrm>
            <a:off x="838201" y="124125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nl-BE"/>
              <a:t>Groep verdelen in vier gelijke groepen. Per tafel bespreken we 1 of meerdere stakeholders.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nl-BE"/>
              <a:t>Bij iedere tafel staat een begeleider die de discussie faciliteert.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nl-BE"/>
              <a:t>Na 20 minuten schuiven de groepen door naar de volgende tafel.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nl-BE"/>
              <a:t>Drie minuten voor het einde van iedere ronde, prioriteren we.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nl-BE"/>
              <a:t>De vijfde en laatste ronde is een blanco ronde.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nl-BE"/>
              <a:t>Op het einde bespreken de 4</a:t>
            </a:r>
            <a:br>
              <a:rPr lang="nl-BE"/>
            </a:br>
            <a:r>
              <a:rPr lang="nl-BE"/>
              <a:t>begeleiders beknopt de</a:t>
            </a:r>
            <a:br>
              <a:rPr lang="nl-BE"/>
            </a:br>
            <a:r>
              <a:rPr lang="nl-BE"/>
              <a:t>resultaten.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Calibri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Calibri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Calibri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Calibri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599" name="Google Shape;599;p45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Aanpak</a:t>
            </a:r>
            <a:endParaRPr b="1"/>
          </a:p>
        </p:txBody>
      </p:sp>
      <p:grpSp>
        <p:nvGrpSpPr>
          <p:cNvPr id="600" name="Google Shape;600;p45"/>
          <p:cNvGrpSpPr/>
          <p:nvPr/>
        </p:nvGrpSpPr>
        <p:grpSpPr>
          <a:xfrm>
            <a:off x="5917455" y="4156654"/>
            <a:ext cx="5812504" cy="2555720"/>
            <a:chOff x="3416730" y="3982654"/>
            <a:chExt cx="5812504" cy="2555720"/>
          </a:xfrm>
        </p:grpSpPr>
        <p:grpSp>
          <p:nvGrpSpPr>
            <p:cNvPr id="601" name="Google Shape;601;p45"/>
            <p:cNvGrpSpPr/>
            <p:nvPr/>
          </p:nvGrpSpPr>
          <p:grpSpPr>
            <a:xfrm>
              <a:off x="3525780" y="3982654"/>
              <a:ext cx="5703454" cy="2555720"/>
              <a:chOff x="4216400" y="3473051"/>
              <a:chExt cx="5703454" cy="2555720"/>
            </a:xfrm>
          </p:grpSpPr>
          <p:grpSp>
            <p:nvGrpSpPr>
              <p:cNvPr id="602" name="Google Shape;602;p45"/>
              <p:cNvGrpSpPr/>
              <p:nvPr/>
            </p:nvGrpSpPr>
            <p:grpSpPr>
              <a:xfrm>
                <a:off x="4216400" y="3473051"/>
                <a:ext cx="5703454" cy="2555720"/>
                <a:chOff x="4216400" y="3473051"/>
                <a:chExt cx="5703454" cy="2555720"/>
              </a:xfrm>
            </p:grpSpPr>
            <p:pic>
              <p:nvPicPr>
                <p:cNvPr id="603" name="Google Shape;603;p4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5245628" y="3618610"/>
                  <a:ext cx="2772162" cy="24101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4" name="Google Shape;604;p45"/>
                <p:cNvSpPr txBox="1"/>
                <p:nvPr/>
              </p:nvSpPr>
              <p:spPr>
                <a:xfrm>
                  <a:off x="6912263" y="3473051"/>
                  <a:ext cx="174567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nl-BE" sz="14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Facilitator</a:t>
                  </a:r>
                  <a:endParaRPr/>
                </a:p>
              </p:txBody>
            </p:sp>
            <p:sp>
              <p:nvSpPr>
                <p:cNvPr id="605" name="Google Shape;605;p45"/>
                <p:cNvSpPr txBox="1"/>
                <p:nvPr/>
              </p:nvSpPr>
              <p:spPr>
                <a:xfrm>
                  <a:off x="8017790" y="4423438"/>
                  <a:ext cx="174567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nl-BE" sz="14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Deelnemer</a:t>
                  </a:r>
                  <a:endParaRPr/>
                </a:p>
              </p:txBody>
            </p:sp>
            <p:sp>
              <p:nvSpPr>
                <p:cNvPr id="606" name="Google Shape;606;p45"/>
                <p:cNvSpPr txBox="1"/>
                <p:nvPr/>
              </p:nvSpPr>
              <p:spPr>
                <a:xfrm>
                  <a:off x="4216400" y="3586344"/>
                  <a:ext cx="174567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nl-BE" sz="14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Flipchart</a:t>
                  </a:r>
                  <a:endParaRPr/>
                </a:p>
              </p:txBody>
            </p:sp>
            <p:sp>
              <p:nvSpPr>
                <p:cNvPr id="607" name="Google Shape;607;p45"/>
                <p:cNvSpPr txBox="1"/>
                <p:nvPr/>
              </p:nvSpPr>
              <p:spPr>
                <a:xfrm>
                  <a:off x="8174181" y="5348352"/>
                  <a:ext cx="1745673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nl-BE" sz="14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Post-its, stiften,…</a:t>
                  </a:r>
                  <a:endParaRPr/>
                </a:p>
              </p:txBody>
            </p:sp>
            <p:cxnSp>
              <p:nvCxnSpPr>
                <p:cNvPr id="608" name="Google Shape;608;p45"/>
                <p:cNvCxnSpPr>
                  <a:endCxn id="607" idx="1"/>
                </p:cNvCxnSpPr>
                <p:nvPr/>
              </p:nvCxnSpPr>
              <p:spPr>
                <a:xfrm>
                  <a:off x="6798081" y="5095762"/>
                  <a:ext cx="1376100" cy="514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609" name="Google Shape;609;p45"/>
              <p:cNvCxnSpPr>
                <a:endCxn id="605" idx="1"/>
              </p:cNvCxnSpPr>
              <p:nvPr/>
            </p:nvCxnSpPr>
            <p:spPr>
              <a:xfrm rot="10800000" flipH="1">
                <a:off x="7693790" y="4577326"/>
                <a:ext cx="324000" cy="11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0" name="Google Shape;610;p45"/>
              <p:cNvCxnSpPr/>
              <p:nvPr/>
            </p:nvCxnSpPr>
            <p:spPr>
              <a:xfrm rot="10800000" flipH="1">
                <a:off x="6807827" y="3742540"/>
                <a:ext cx="318125" cy="15388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611" name="Google Shape;611;p45"/>
            <p:cNvSpPr txBox="1"/>
            <p:nvPr/>
          </p:nvSpPr>
          <p:spPr>
            <a:xfrm>
              <a:off x="3416730" y="5378672"/>
              <a:ext cx="1745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b="1">
                  <a:solidFill>
                    <a:schemeClr val="dk1"/>
                  </a:solidFill>
                </a:rPr>
                <a:t>Documentatie</a:t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0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/>
              <a:t>Afstemming met bestaande standaarden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dd29717ec_2_23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Dublin (Ohio)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Core = kan breed gebruikt worden</a:t>
            </a:r>
            <a:endParaRPr sz="1800"/>
          </a:p>
          <a:p>
            <a:pPr marL="342900" lvl="0" indent="-3048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Beperkte set aan termen</a:t>
            </a:r>
            <a:endParaRPr sz="1800"/>
          </a:p>
          <a:p>
            <a:pPr marL="342900" lvl="0" indent="-3048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Origineel: webdocumenten te beschrijven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ISO standaard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Zeer generiek, want bedoeld voor hergebruik in applicatieprofielen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Brede adoptie (VIAA, Datahub, OSLO…)</a:t>
            </a:r>
            <a:endParaRPr sz="1800"/>
          </a:p>
        </p:txBody>
      </p:sp>
      <p:sp>
        <p:nvSpPr>
          <p:cNvPr id="622" name="Google Shape;622;g7dd29717ec_2_23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Dublin Core</a:t>
            </a:r>
            <a:endParaRPr/>
          </a:p>
        </p:txBody>
      </p:sp>
      <p:sp>
        <p:nvSpPr>
          <p:cNvPr id="623" name="Google Shape;623;g7dd29717ec_2_23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39</a:t>
            </a:fld>
            <a:endParaRPr/>
          </a:p>
        </p:txBody>
      </p:sp>
      <p:pic>
        <p:nvPicPr>
          <p:cNvPr id="624" name="Google Shape;624;g7dd29717ec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000" y="576250"/>
            <a:ext cx="2381250" cy="5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dd0ccb90a_0_819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>
                <a:latin typeface="Arial"/>
                <a:ea typeface="Arial"/>
                <a:cs typeface="Arial"/>
                <a:sym typeface="Arial"/>
              </a:rPr>
              <a:t>Context OSLO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7dd0ccb90a_0_819"/>
          <p:cNvSpPr txBox="1">
            <a:spLocks noGrp="1"/>
          </p:cNvSpPr>
          <p:nvPr>
            <p:ph type="subTitle" idx="1"/>
          </p:nvPr>
        </p:nvSpPr>
        <p:spPr>
          <a:xfrm>
            <a:off x="3344562" y="4797156"/>
            <a:ext cx="82182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BE"/>
              <a:t>Open Standaarden voor Linkende Organisaties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dd29717ec_2_0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CIDOC Conceptual Reference Model (CRM)</a:t>
            </a:r>
            <a:endParaRPr sz="1800"/>
          </a:p>
          <a:p>
            <a:pPr marL="342900" lvl="0" indent="-3048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ISO standaard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Object-georiënteerd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Verschillende implementaties mogelijk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Support voor RDF (XML)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focust op kunstmusea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Conceptueel / Complex</a:t>
            </a:r>
            <a:endParaRPr sz="1800"/>
          </a:p>
        </p:txBody>
      </p:sp>
      <p:sp>
        <p:nvSpPr>
          <p:cNvPr id="630" name="Google Shape;630;g7dd29717ec_2_0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/>
              <a:t>CIDOC</a:t>
            </a:r>
            <a:endParaRPr/>
          </a:p>
        </p:txBody>
      </p:sp>
      <p:sp>
        <p:nvSpPr>
          <p:cNvPr id="631" name="Google Shape;631;g7dd29717ec_2_0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40</a:t>
            </a:fld>
            <a:endParaRPr/>
          </a:p>
        </p:txBody>
      </p:sp>
      <p:pic>
        <p:nvPicPr>
          <p:cNvPr id="632" name="Google Shape;632;g7dd29717e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613" y="571500"/>
            <a:ext cx="2809875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dd29717ec_2_16"/>
          <p:cNvSpPr txBox="1">
            <a:spLocks noGrp="1"/>
          </p:cNvSpPr>
          <p:nvPr>
            <p:ph type="body" idx="1"/>
          </p:nvPr>
        </p:nvSpPr>
        <p:spPr>
          <a:xfrm>
            <a:off x="3505201" y="14822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Lightweight Information Describing Objects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Compatibel met CIDOC</a:t>
            </a:r>
            <a:endParaRPr sz="1800"/>
          </a:p>
          <a:p>
            <a:pPr marL="342900" lvl="0" indent="-3048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bedoeld om collecties te laten harvesten</a:t>
            </a:r>
            <a:endParaRPr sz="1800"/>
          </a:p>
          <a:p>
            <a:pPr marL="342900" lvl="0" indent="-3048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XML schema’s</a:t>
            </a:r>
            <a:endParaRPr sz="1800"/>
          </a:p>
        </p:txBody>
      </p:sp>
      <p:sp>
        <p:nvSpPr>
          <p:cNvPr id="638" name="Google Shape;638;g7dd29717ec_2_16"/>
          <p:cNvSpPr txBox="1">
            <a:spLocks noGrp="1"/>
          </p:cNvSpPr>
          <p:nvPr>
            <p:ph type="title"/>
          </p:nvPr>
        </p:nvSpPr>
        <p:spPr>
          <a:xfrm>
            <a:off x="3505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LIDO</a:t>
            </a:r>
            <a:endParaRPr/>
          </a:p>
        </p:txBody>
      </p:sp>
      <p:sp>
        <p:nvSpPr>
          <p:cNvPr id="639" name="Google Shape;639;g7dd29717ec_2_16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41</a:t>
            </a:fld>
            <a:endParaRPr/>
          </a:p>
        </p:txBody>
      </p:sp>
      <p:pic>
        <p:nvPicPr>
          <p:cNvPr id="640" name="Google Shape;640;g7dd29717ec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94" y="0"/>
            <a:ext cx="145721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dd29717ec_2_8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Applicatie profiel op basis van CIDOC CRM</a:t>
            </a:r>
            <a:endParaRPr sz="1800"/>
          </a:p>
          <a:p>
            <a:pPr marL="342900" lvl="0" indent="-3048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JSON-LD</a:t>
            </a:r>
            <a:endParaRPr sz="1800"/>
          </a:p>
          <a:p>
            <a:pPr marL="342900" lvl="0" indent="-3048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Fysieke eigenschappen, metadata, provenance, rechten…</a:t>
            </a:r>
            <a:endParaRPr sz="1800"/>
          </a:p>
          <a:p>
            <a:pPr marL="342900" lvl="0" indent="-3048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Linked Art API in future work</a:t>
            </a:r>
            <a:endParaRPr sz="1800"/>
          </a:p>
        </p:txBody>
      </p:sp>
      <p:sp>
        <p:nvSpPr>
          <p:cNvPr id="646" name="Google Shape;646;g7dd29717ec_2_8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Linked Art</a:t>
            </a:r>
            <a:endParaRPr/>
          </a:p>
        </p:txBody>
      </p:sp>
      <p:sp>
        <p:nvSpPr>
          <p:cNvPr id="647" name="Google Shape;647;g7dd29717ec_2_8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42</a:t>
            </a:fld>
            <a:endParaRPr/>
          </a:p>
        </p:txBody>
      </p:sp>
      <p:pic>
        <p:nvPicPr>
          <p:cNvPr id="648" name="Google Shape;648;g7dd29717ec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400" y="590550"/>
            <a:ext cx="1181100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dd29717ec_2_29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Fit for all (kunstwerken, gebouwen, personen…)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Simpel model, maar URI’s zijn niet mens-leesbaar en gebruikt eigen Wikidata model ipv RDF schema*</a:t>
            </a:r>
            <a:endParaRPr sz="1800"/>
          </a:p>
          <a:p>
            <a:pPr marL="342900" lvl="0" indent="-304800" algn="l" rtl="0"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Crowdsourced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Links naar Getty vocabularies (AAT)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Links naar andere authorities (ULAN, VIAF…) of relevante documenten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Belangrijk voor verrijking, minder of niet als source-of-truth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nl-BE"/>
              <a:t>* </a:t>
            </a:r>
            <a:r>
              <a:rPr lang="nl-BE" u="sng">
                <a:solidFill>
                  <a:schemeClr val="hlink"/>
                </a:solidFill>
                <a:hlinkClick r:id="rId3"/>
              </a:rPr>
              <a:t>https://datalanguage.com/features/wikidata-q41483</a:t>
            </a:r>
            <a:endParaRPr/>
          </a:p>
        </p:txBody>
      </p:sp>
      <p:sp>
        <p:nvSpPr>
          <p:cNvPr id="654" name="Google Shape;654;g7dd29717ec_2_29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Wikidata</a:t>
            </a:r>
            <a:endParaRPr/>
          </a:p>
        </p:txBody>
      </p:sp>
      <p:sp>
        <p:nvSpPr>
          <p:cNvPr id="655" name="Google Shape;655;g7dd29717ec_2_29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dd29717ec_2_35"/>
          <p:cNvSpPr txBox="1">
            <a:spLocks noGrp="1"/>
          </p:cNvSpPr>
          <p:nvPr>
            <p:ph type="body" idx="1"/>
          </p:nvPr>
        </p:nvSpPr>
        <p:spPr>
          <a:xfrm>
            <a:off x="766576" y="1070390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Zeer uitgebreid zoals CIDOC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Event-centric ipv object-centric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Overstijgd meerdere domeinen (archieven, musea en bibliotheken)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Laat toe om domein-specifieke Applicatie Profielen te bouwen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Hergebruikt bestaande standaarden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Mapping naar schema.org bestaat</a:t>
            </a:r>
            <a:endParaRPr sz="1800"/>
          </a:p>
        </p:txBody>
      </p:sp>
      <p:sp>
        <p:nvSpPr>
          <p:cNvPr id="661" name="Google Shape;661;g7dd29717ec_2_35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Europeana Data Model (EDM)</a:t>
            </a:r>
            <a:endParaRPr/>
          </a:p>
        </p:txBody>
      </p:sp>
      <p:sp>
        <p:nvSpPr>
          <p:cNvPr id="662" name="Google Shape;662;g7dd29717ec_2_35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44</a:t>
            </a:fld>
            <a:endParaRPr/>
          </a:p>
        </p:txBody>
      </p:sp>
      <p:pic>
        <p:nvPicPr>
          <p:cNvPr id="663" name="Google Shape;663;g7dd29717ec_2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0725" y="652825"/>
            <a:ext cx="2683625" cy="55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dd29717ec_2_41"/>
          <p:cNvSpPr txBox="1">
            <a:spLocks noGrp="1"/>
          </p:cNvSpPr>
          <p:nvPr>
            <p:ph type="body" idx="1"/>
          </p:nvPr>
        </p:nvSpPr>
        <p:spPr>
          <a:xfrm>
            <a:off x="838200" y="1482225"/>
            <a:ext cx="10515600" cy="20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nl-BE" sz="1800"/>
              <a:t>Momenteel zuiver XML, maar gealigneerd met: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Dublin core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ebucore (dublin core-zaken + audio/video insteek - RDF)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pbcore (dublin core-zaken + focus op beschrijven van essence - XML)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premis (licentie, focus op archiveren; storage-status, locatie core-zaken - RDF)</a:t>
            </a:r>
            <a:endParaRPr sz="1800"/>
          </a:p>
        </p:txBody>
      </p:sp>
      <p:sp>
        <p:nvSpPr>
          <p:cNvPr id="669" name="Google Shape;669;g7dd29717ec_2_41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VIAA metadatamodel</a:t>
            </a:r>
            <a:endParaRPr/>
          </a:p>
        </p:txBody>
      </p:sp>
      <p:sp>
        <p:nvSpPr>
          <p:cNvPr id="670" name="Google Shape;670;g7dd29717ec_2_41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7dd29717ec_2_47"/>
          <p:cNvSpPr txBox="1">
            <a:spLocks noGrp="1"/>
          </p:cNvSpPr>
          <p:nvPr>
            <p:ph type="body" idx="1"/>
          </p:nvPr>
        </p:nvSpPr>
        <p:spPr>
          <a:xfrm>
            <a:off x="838200" y="1482225"/>
            <a:ext cx="105156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Vindbaarheid verhogen voor zoekmachines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Simpel model, grote community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Ideaal voor website publicatie (strategie van Lokale Besluiten als Gelinkte Open Data (LBLOD))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Google is vaak zelf intelligent genoeg om website te parsen, maar laat niet toe om andere databanken te voeden</a:t>
            </a:r>
            <a:endParaRPr sz="1800"/>
          </a:p>
        </p:txBody>
      </p:sp>
      <p:sp>
        <p:nvSpPr>
          <p:cNvPr id="676" name="Google Shape;676;g7dd29717ec_2_47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Schema.org</a:t>
            </a:r>
            <a:endParaRPr/>
          </a:p>
        </p:txBody>
      </p:sp>
      <p:sp>
        <p:nvSpPr>
          <p:cNvPr id="677" name="Google Shape;677;g7dd29717ec_2_47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46</a:t>
            </a:fld>
            <a:endParaRPr/>
          </a:p>
        </p:txBody>
      </p:sp>
      <p:pic>
        <p:nvPicPr>
          <p:cNvPr id="678" name="Google Shape;678;g7dd29717ec_2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87949"/>
            <a:ext cx="11887198" cy="237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7dd29717ec_2_53"/>
          <p:cNvSpPr txBox="1">
            <a:spLocks noGrp="1"/>
          </p:cNvSpPr>
          <p:nvPr>
            <p:ph type="body" idx="1"/>
          </p:nvPr>
        </p:nvSpPr>
        <p:spPr>
          <a:xfrm>
            <a:off x="838201" y="11774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nl-BE" sz="1800"/>
              <a:t>Presentation API voor het beschrijven en weergeven van objecten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Manifest resource (titel, beschrijving…) en Canvas resource (referentie framework voor content)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Hergebruikt bestaande standaarden (schema.org, dcterms…)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Een resource moet minstens 1 canvas hebben (focus op beeld-representatie)</a:t>
            </a:r>
            <a:endParaRPr sz="1800"/>
          </a:p>
        </p:txBody>
      </p:sp>
      <p:sp>
        <p:nvSpPr>
          <p:cNvPr id="684" name="Google Shape;684;g7dd29717ec_2_53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IIIF</a:t>
            </a:r>
            <a:endParaRPr/>
          </a:p>
        </p:txBody>
      </p:sp>
      <p:sp>
        <p:nvSpPr>
          <p:cNvPr id="685" name="Google Shape;685;g7dd29717ec_2_53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47</a:t>
            </a:fld>
            <a:endParaRPr/>
          </a:p>
        </p:txBody>
      </p:sp>
      <p:pic>
        <p:nvPicPr>
          <p:cNvPr id="686" name="Google Shape;686;g7dd29717ec_2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475" y="3069875"/>
            <a:ext cx="4477700" cy="32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dd29717ec_2_62"/>
          <p:cNvSpPr txBox="1">
            <a:spLocks noGrp="1"/>
          </p:cNvSpPr>
          <p:nvPr>
            <p:ph type="body" idx="1"/>
          </p:nvPr>
        </p:nvSpPr>
        <p:spPr>
          <a:xfrm>
            <a:off x="838200" y="1101220"/>
            <a:ext cx="10515600" cy="23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Welke use case willen vooruitduwen?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Een minimale agreement bereiken om objecten makkelijker vindbaar te maken (~ netwerk digitaal erfgoed)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RDF schema als basis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</a:pPr>
            <a:r>
              <a:rPr lang="nl-BE" sz="1800"/>
              <a:t>Mappings naar zuiver Wikidata en Schema.org</a:t>
            </a:r>
            <a:endParaRPr sz="1800"/>
          </a:p>
        </p:txBody>
      </p:sp>
      <p:sp>
        <p:nvSpPr>
          <p:cNvPr id="692" name="Google Shape;692;g7dd29717ec_2_62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Bottomline</a:t>
            </a:r>
            <a:endParaRPr/>
          </a:p>
        </p:txBody>
      </p:sp>
      <p:sp>
        <p:nvSpPr>
          <p:cNvPr id="693" name="Google Shape;693;g7dd29717ec_2_62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48</a:t>
            </a:fld>
            <a:endParaRPr/>
          </a:p>
        </p:txBody>
      </p:sp>
      <p:pic>
        <p:nvPicPr>
          <p:cNvPr id="694" name="Google Shape;694;g7dd29717ec_2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7300" y="2818649"/>
            <a:ext cx="2713774" cy="36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7dd29717ec_2_62"/>
          <p:cNvSpPr txBox="1"/>
          <p:nvPr/>
        </p:nvSpPr>
        <p:spPr>
          <a:xfrm>
            <a:off x="2909975" y="5953725"/>
            <a:ext cx="60522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latin typeface="Calibri"/>
                <a:ea typeface="Calibri"/>
                <a:cs typeface="Calibri"/>
                <a:sym typeface="Calibri"/>
              </a:rPr>
              <a:t>MSK Gent -  </a:t>
            </a:r>
            <a:r>
              <a:rPr lang="nl-BE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www.lukasweb.be</a:t>
            </a:r>
            <a:r>
              <a:rPr lang="nl-BE">
                <a:latin typeface="Calibri"/>
                <a:ea typeface="Calibri"/>
                <a:cs typeface="Calibri"/>
                <a:sym typeface="Calibri"/>
              </a:rPr>
              <a:t> - Anonieme meester Antwerpen 16de eeuw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9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>
                <a:latin typeface="Arial"/>
                <a:ea typeface="Arial"/>
                <a:cs typeface="Arial"/>
                <a:sym typeface="Arial"/>
              </a:rPr>
              <a:t>Volgende stappen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6ea7b6a690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375" y="543700"/>
            <a:ext cx="7452650" cy="57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>
            <a:spLocks noGrp="1"/>
          </p:cNvSpPr>
          <p:nvPr>
            <p:ph type="body" idx="1"/>
          </p:nvPr>
        </p:nvSpPr>
        <p:spPr>
          <a:xfrm>
            <a:off x="838200" y="1482225"/>
            <a:ext cx="109317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nl-BE"/>
              <a:t>Verwerken alle input van vandaag.</a:t>
            </a:r>
            <a:br>
              <a:rPr lang="nl-BE"/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nl-BE"/>
              <a:t>Rondsturen van een verslag van deze workshop.</a:t>
            </a:r>
            <a:endParaRPr/>
          </a:p>
          <a:p>
            <a:pPr marL="783771" lvl="1" indent="-326571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nl-BE"/>
              <a:t>Feedback is zeker welkom.</a:t>
            </a:r>
            <a:br>
              <a:rPr lang="nl-BE"/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nl-BE"/>
              <a:t>Onderzoeken waar we kunnen aligneren met reeds bestaande standaarden.</a:t>
            </a:r>
            <a:br>
              <a:rPr lang="nl-BE"/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nl-BE"/>
              <a:t>Eerste versie van een semantisch model ontwerpen.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718" name="Google Shape;718;p60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Volgende stappen</a:t>
            </a:r>
            <a:endParaRPr b="1"/>
          </a:p>
        </p:txBody>
      </p:sp>
      <p:sp>
        <p:nvSpPr>
          <p:cNvPr id="719" name="Google Shape;719;p60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1"/>
          <p:cNvSpPr/>
          <p:nvPr/>
        </p:nvSpPr>
        <p:spPr>
          <a:xfrm rot="5400000">
            <a:off x="11311469" y="3332947"/>
            <a:ext cx="428700" cy="199500"/>
          </a:xfrm>
          <a:prstGeom prst="triangle">
            <a:avLst>
              <a:gd name="adj" fmla="val 50000"/>
            </a:avLst>
          </a:prstGeom>
          <a:solidFill>
            <a:srgbClr val="6B6B6B"/>
          </a:solidFill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p61"/>
          <p:cNvCxnSpPr/>
          <p:nvPr/>
        </p:nvCxnSpPr>
        <p:spPr>
          <a:xfrm>
            <a:off x="3581401" y="3551708"/>
            <a:ext cx="0" cy="509514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726" name="Google Shape;726;p61"/>
          <p:cNvCxnSpPr/>
          <p:nvPr/>
        </p:nvCxnSpPr>
        <p:spPr>
          <a:xfrm>
            <a:off x="6957635" y="3521870"/>
            <a:ext cx="0" cy="9411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727" name="Google Shape;727;p61"/>
          <p:cNvCxnSpPr/>
          <p:nvPr/>
        </p:nvCxnSpPr>
        <p:spPr>
          <a:xfrm>
            <a:off x="10467109" y="3551708"/>
            <a:ext cx="0" cy="5094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728" name="Google Shape;728;p61"/>
          <p:cNvSpPr txBox="1">
            <a:spLocks noGrp="1"/>
          </p:cNvSpPr>
          <p:nvPr>
            <p:ph type="title" idx="4294967295"/>
          </p:nvPr>
        </p:nvSpPr>
        <p:spPr>
          <a:xfrm>
            <a:off x="643008" y="345173"/>
            <a:ext cx="8334375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nl-BE" b="1">
                <a:solidFill>
                  <a:schemeClr val="dk1"/>
                </a:solidFill>
              </a:rPr>
              <a:t>Thematische werkgroepen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29" name="Google Shape;729;p61"/>
          <p:cNvSpPr txBox="1"/>
          <p:nvPr/>
        </p:nvSpPr>
        <p:spPr>
          <a:xfrm>
            <a:off x="714901" y="3313600"/>
            <a:ext cx="2185506" cy="23805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Januari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61"/>
          <p:cNvSpPr txBox="1"/>
          <p:nvPr/>
        </p:nvSpPr>
        <p:spPr>
          <a:xfrm>
            <a:off x="2900450" y="3313600"/>
            <a:ext cx="2185506" cy="23805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 b="1">
                <a:solidFill>
                  <a:schemeClr val="dk1"/>
                </a:solidFill>
              </a:rPr>
              <a:t>Februari</a:t>
            </a:r>
            <a:endParaRPr sz="1200"/>
          </a:p>
        </p:txBody>
      </p:sp>
      <p:sp>
        <p:nvSpPr>
          <p:cNvPr id="731" name="Google Shape;731;p61"/>
          <p:cNvSpPr txBox="1"/>
          <p:nvPr/>
        </p:nvSpPr>
        <p:spPr>
          <a:xfrm>
            <a:off x="5086001" y="3309975"/>
            <a:ext cx="2185506" cy="23805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 b="1">
                <a:solidFill>
                  <a:schemeClr val="lt1"/>
                </a:solidFill>
              </a:rPr>
              <a:t>Maart</a:t>
            </a:r>
            <a:endParaRPr sz="1200"/>
          </a:p>
        </p:txBody>
      </p:sp>
      <p:sp>
        <p:nvSpPr>
          <p:cNvPr id="732" name="Google Shape;732;p61"/>
          <p:cNvSpPr txBox="1"/>
          <p:nvPr/>
        </p:nvSpPr>
        <p:spPr>
          <a:xfrm>
            <a:off x="9317574" y="3313563"/>
            <a:ext cx="2185500" cy="2382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Mei</a:t>
            </a:r>
            <a:endParaRPr sz="1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3" name="Google Shape;733;p61"/>
          <p:cNvCxnSpPr>
            <a:endCxn id="729" idx="0"/>
          </p:cNvCxnSpPr>
          <p:nvPr/>
        </p:nvCxnSpPr>
        <p:spPr>
          <a:xfrm flipH="1">
            <a:off x="1807654" y="2715100"/>
            <a:ext cx="2100" cy="598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734" name="Google Shape;734;p61"/>
          <p:cNvSpPr txBox="1"/>
          <p:nvPr/>
        </p:nvSpPr>
        <p:spPr>
          <a:xfrm>
            <a:off x="1897748" y="2433292"/>
            <a:ext cx="1213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Kick-Off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61"/>
          <p:cNvCxnSpPr/>
          <p:nvPr/>
        </p:nvCxnSpPr>
        <p:spPr>
          <a:xfrm>
            <a:off x="5229964" y="2445888"/>
            <a:ext cx="0" cy="8676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736" name="Google Shape;736;p61"/>
          <p:cNvSpPr txBox="1"/>
          <p:nvPr/>
        </p:nvSpPr>
        <p:spPr>
          <a:xfrm>
            <a:off x="5328295" y="2361017"/>
            <a:ext cx="13353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workshop 1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7" name="Google Shape;737;p61"/>
          <p:cNvCxnSpPr/>
          <p:nvPr/>
        </p:nvCxnSpPr>
        <p:spPr>
          <a:xfrm>
            <a:off x="7661564" y="2657311"/>
            <a:ext cx="0" cy="6564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738" name="Google Shape;738;p61"/>
          <p:cNvSpPr txBox="1"/>
          <p:nvPr/>
        </p:nvSpPr>
        <p:spPr>
          <a:xfrm>
            <a:off x="7783195" y="2022523"/>
            <a:ext cx="133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workshop 3</a:t>
            </a:r>
            <a:endParaRPr b="1"/>
          </a:p>
        </p:txBody>
      </p:sp>
      <p:sp>
        <p:nvSpPr>
          <p:cNvPr id="739" name="Google Shape;739;p61"/>
          <p:cNvSpPr txBox="1"/>
          <p:nvPr/>
        </p:nvSpPr>
        <p:spPr>
          <a:xfrm>
            <a:off x="2115210" y="3621704"/>
            <a:ext cx="1378399" cy="80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workshop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61"/>
          <p:cNvSpPr txBox="1"/>
          <p:nvPr/>
        </p:nvSpPr>
        <p:spPr>
          <a:xfrm>
            <a:off x="5265551" y="3891650"/>
            <a:ext cx="1589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workshop 2</a:t>
            </a:r>
            <a:endParaRPr b="1"/>
          </a:p>
        </p:txBody>
      </p:sp>
      <p:sp>
        <p:nvSpPr>
          <p:cNvPr id="741" name="Google Shape;741;p61"/>
          <p:cNvSpPr txBox="1"/>
          <p:nvPr/>
        </p:nvSpPr>
        <p:spPr>
          <a:xfrm>
            <a:off x="9021000" y="3646975"/>
            <a:ext cx="13785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workshop 4</a:t>
            </a:r>
            <a:endParaRPr b="1"/>
          </a:p>
        </p:txBody>
      </p:sp>
      <p:sp>
        <p:nvSpPr>
          <p:cNvPr id="742" name="Google Shape;742;p61"/>
          <p:cNvSpPr txBox="1"/>
          <p:nvPr/>
        </p:nvSpPr>
        <p:spPr>
          <a:xfrm>
            <a:off x="947800" y="5322750"/>
            <a:ext cx="90174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 u="sng">
                <a:solidFill>
                  <a:schemeClr val="hlink"/>
                </a:solidFill>
                <a:hlinkClick r:id="rId3"/>
              </a:rPr>
              <a:t>https://overheid.vlaanderen.be/opleiding/publieke-werkgroepen-oslo-culureel-erfgoed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61"/>
          <p:cNvSpPr txBox="1"/>
          <p:nvPr/>
        </p:nvSpPr>
        <p:spPr>
          <a:xfrm>
            <a:off x="7274575" y="3309900"/>
            <a:ext cx="2043000" cy="2382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 b="1">
                <a:solidFill>
                  <a:schemeClr val="dk1"/>
                </a:solidFill>
              </a:rPr>
              <a:t>April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3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nl-BE" sz="8000" b="1">
                <a:latin typeface="Arial"/>
                <a:ea typeface="Arial"/>
                <a:cs typeface="Arial"/>
                <a:sym typeface="Arial"/>
              </a:rPr>
              <a:t>Bedankt!</a:t>
            </a:r>
            <a:endParaRPr sz="8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g7dd0ccb90a_0_838"/>
          <p:cNvGrpSpPr/>
          <p:nvPr/>
        </p:nvGrpSpPr>
        <p:grpSpPr>
          <a:xfrm>
            <a:off x="2624216" y="1215002"/>
            <a:ext cx="7096252" cy="4827077"/>
            <a:chOff x="1458459" y="999025"/>
            <a:chExt cx="6930610" cy="5357466"/>
          </a:xfrm>
        </p:grpSpPr>
        <p:grpSp>
          <p:nvGrpSpPr>
            <p:cNvPr id="182" name="Google Shape;182;g7dd0ccb90a_0_838"/>
            <p:cNvGrpSpPr/>
            <p:nvPr/>
          </p:nvGrpSpPr>
          <p:grpSpPr>
            <a:xfrm>
              <a:off x="1919797" y="1046475"/>
              <a:ext cx="5712549" cy="844800"/>
              <a:chOff x="1347216" y="1298723"/>
              <a:chExt cx="5712549" cy="844800"/>
            </a:xfrm>
          </p:grpSpPr>
          <p:sp>
            <p:nvSpPr>
              <p:cNvPr id="183" name="Google Shape;183;g7dd0ccb90a_0_838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g7dd0ccb90a_0_838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540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nl-BE" sz="2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Semantische</a:t>
                </a:r>
                <a:r>
                  <a:rPr lang="nl-BE"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/>
              </a:p>
            </p:txBody>
          </p:sp>
        </p:grpSp>
        <p:grpSp>
          <p:nvGrpSpPr>
            <p:cNvPr id="185" name="Google Shape;185;g7dd0ccb90a_0_838"/>
            <p:cNvGrpSpPr/>
            <p:nvPr/>
          </p:nvGrpSpPr>
          <p:grpSpPr>
            <a:xfrm>
              <a:off x="1458459" y="999025"/>
              <a:ext cx="922591" cy="922591"/>
              <a:chOff x="5386104" y="4046311"/>
              <a:chExt cx="1511700" cy="1511700"/>
            </a:xfrm>
          </p:grpSpPr>
          <p:sp>
            <p:nvSpPr>
              <p:cNvPr id="186" name="Google Shape;186;g7dd0ccb90a_0_838"/>
              <p:cNvSpPr/>
              <p:nvPr/>
            </p:nvSpPr>
            <p:spPr>
              <a:xfrm>
                <a:off x="5386104" y="4046311"/>
                <a:ext cx="1511700" cy="15117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87" name="Google Shape;187;g7dd0ccb90a_0_83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666520" y="4326726"/>
                <a:ext cx="950976" cy="950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8" name="Google Shape;188;g7dd0ccb90a_0_838"/>
            <p:cNvGrpSpPr/>
            <p:nvPr/>
          </p:nvGrpSpPr>
          <p:grpSpPr>
            <a:xfrm>
              <a:off x="2381127" y="2145479"/>
              <a:ext cx="5712549" cy="844800"/>
              <a:chOff x="1347216" y="1298723"/>
              <a:chExt cx="5712549" cy="844800"/>
            </a:xfrm>
          </p:grpSpPr>
          <p:sp>
            <p:nvSpPr>
              <p:cNvPr id="189" name="Google Shape;189;g7dd0ccb90a_0_838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g7dd0ccb90a_0_838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540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nl-BE" sz="2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Technische</a:t>
                </a:r>
                <a:r>
                  <a:rPr lang="nl-BE"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/>
              </a:p>
            </p:txBody>
          </p:sp>
        </p:grpSp>
        <p:sp>
          <p:nvSpPr>
            <p:cNvPr id="191" name="Google Shape;191;g7dd0ccb90a_0_838"/>
            <p:cNvSpPr/>
            <p:nvPr/>
          </p:nvSpPr>
          <p:spPr>
            <a:xfrm>
              <a:off x="7466269" y="2106620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2" name="Google Shape;192;g7dd0ccb90a_0_8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72673" y="2313024"/>
              <a:ext cx="509849" cy="509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" name="Google Shape;193;g7dd0ccb90a_0_838"/>
            <p:cNvGrpSpPr/>
            <p:nvPr/>
          </p:nvGrpSpPr>
          <p:grpSpPr>
            <a:xfrm>
              <a:off x="1919797" y="3283126"/>
              <a:ext cx="5712549" cy="844800"/>
              <a:chOff x="1347216" y="1298723"/>
              <a:chExt cx="5712549" cy="844800"/>
            </a:xfrm>
          </p:grpSpPr>
          <p:sp>
            <p:nvSpPr>
              <p:cNvPr id="194" name="Google Shape;194;g7dd0ccb90a_0_838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g7dd0ccb90a_0_838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540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nl-BE" sz="2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Tools</a:t>
                </a:r>
                <a:endParaRPr/>
              </a:p>
            </p:txBody>
          </p:sp>
        </p:grpSp>
        <p:sp>
          <p:nvSpPr>
            <p:cNvPr id="196" name="Google Shape;196;g7dd0ccb90a_0_838"/>
            <p:cNvSpPr/>
            <p:nvPr/>
          </p:nvSpPr>
          <p:spPr>
            <a:xfrm>
              <a:off x="1458468" y="3235683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" name="Google Shape;197;g7dd0ccb90a_0_838"/>
            <p:cNvGrpSpPr/>
            <p:nvPr/>
          </p:nvGrpSpPr>
          <p:grpSpPr>
            <a:xfrm>
              <a:off x="2381127" y="4382130"/>
              <a:ext cx="5712549" cy="844800"/>
              <a:chOff x="1347216" y="1298723"/>
              <a:chExt cx="5712549" cy="844800"/>
            </a:xfrm>
          </p:grpSpPr>
          <p:sp>
            <p:nvSpPr>
              <p:cNvPr id="198" name="Google Shape;198;g7dd0ccb90a_0_838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g7dd0ccb90a_0_838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540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nl-BE" sz="2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Ondersteuning &amp; Governance</a:t>
                </a: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0" name="Google Shape;200;g7dd0ccb90a_0_838"/>
            <p:cNvSpPr/>
            <p:nvPr/>
          </p:nvSpPr>
          <p:spPr>
            <a:xfrm>
              <a:off x="7466269" y="4343271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" name="Google Shape;201;g7dd0ccb90a_0_838"/>
            <p:cNvGrpSpPr/>
            <p:nvPr/>
          </p:nvGrpSpPr>
          <p:grpSpPr>
            <a:xfrm>
              <a:off x="1960271" y="5481134"/>
              <a:ext cx="5712549" cy="844800"/>
              <a:chOff x="1347216" y="1298723"/>
              <a:chExt cx="5712549" cy="844800"/>
            </a:xfrm>
          </p:grpSpPr>
          <p:sp>
            <p:nvSpPr>
              <p:cNvPr id="202" name="Google Shape;202;g7dd0ccb90a_0_838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g7dd0ccb90a_0_838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540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nl-BE" sz="2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 cases</a:t>
                </a:r>
                <a:endParaRPr/>
              </a:p>
            </p:txBody>
          </p:sp>
        </p:grpSp>
        <p:sp>
          <p:nvSpPr>
            <p:cNvPr id="204" name="Google Shape;204;g7dd0ccb90a_0_838"/>
            <p:cNvSpPr/>
            <p:nvPr/>
          </p:nvSpPr>
          <p:spPr>
            <a:xfrm>
              <a:off x="1498942" y="5433691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5" name="Google Shape;205;g7dd0ccb90a_0_8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31703" y="3415404"/>
              <a:ext cx="580382" cy="580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g7dd0ccb90a_0_8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44864" y="4468760"/>
              <a:ext cx="567040" cy="567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g7dd0ccb90a_0_83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69651" y="5638800"/>
              <a:ext cx="500291" cy="500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g7dd0ccb90a_0_838"/>
          <p:cNvSpPr/>
          <p:nvPr/>
        </p:nvSpPr>
        <p:spPr>
          <a:xfrm>
            <a:off x="1697278" y="300626"/>
            <a:ext cx="9006300" cy="6162900"/>
          </a:xfrm>
          <a:prstGeom prst="rect">
            <a:avLst/>
          </a:prstGeom>
          <a:noFill/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7dd0ccb90a_0_838"/>
          <p:cNvSpPr/>
          <p:nvPr/>
        </p:nvSpPr>
        <p:spPr>
          <a:xfrm>
            <a:off x="1753644" y="356993"/>
            <a:ext cx="8893500" cy="50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6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OSLO</a:t>
            </a:r>
            <a:endParaRPr sz="36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dd0ccb90a_0_921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Afstemming met bestaande standaarden</a:t>
            </a:r>
            <a:endParaRPr/>
          </a:p>
        </p:txBody>
      </p:sp>
      <p:sp>
        <p:nvSpPr>
          <p:cNvPr id="215" name="Google Shape;215;g7dd0ccb90a_0_921"/>
          <p:cNvSpPr/>
          <p:nvPr/>
        </p:nvSpPr>
        <p:spPr>
          <a:xfrm>
            <a:off x="1466850" y="1724330"/>
            <a:ext cx="9584100" cy="3702600"/>
          </a:xfrm>
          <a:prstGeom prst="rect">
            <a:avLst/>
          </a:prstGeom>
          <a:solidFill>
            <a:srgbClr val="F2F2F2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7dd0ccb90a_0_921" descr="https://joinup.ec.europa.eu/sites/default/files/inline-images/dcat%281%29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0972" y="3209436"/>
            <a:ext cx="672854" cy="66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7dd0ccb90a_0_921" descr="https://joinup.ec.europa.eu/sites/default/files/inline-images/cpv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97396" y="3224680"/>
            <a:ext cx="672854" cy="67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7dd0ccb90a_0_921" descr="https://joinup.ec.europa.eu/sites/default/files/inline-images/cbv.png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46833" y="3224680"/>
            <a:ext cx="672854" cy="67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7dd0ccb90a_0_921" descr="https://joinup.ec.europa.eu/sites/default/files/inline-images/cpov%281%29.png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96374" y="3221232"/>
            <a:ext cx="672854" cy="663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g7dd0ccb90a_0_921"/>
          <p:cNvGrpSpPr/>
          <p:nvPr/>
        </p:nvGrpSpPr>
        <p:grpSpPr>
          <a:xfrm>
            <a:off x="3334588" y="3987937"/>
            <a:ext cx="792000" cy="654300"/>
            <a:chOff x="7668344" y="4230611"/>
            <a:chExt cx="792000" cy="654300"/>
          </a:xfrm>
        </p:grpSpPr>
        <p:sp>
          <p:nvSpPr>
            <p:cNvPr id="221" name="Google Shape;221;g7dd0ccb90a_0_921"/>
            <p:cNvSpPr/>
            <p:nvPr/>
          </p:nvSpPr>
          <p:spPr>
            <a:xfrm>
              <a:off x="7721589" y="4230611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7dd0ccb90a_0_921"/>
            <p:cNvSpPr txBox="1"/>
            <p:nvPr/>
          </p:nvSpPr>
          <p:spPr>
            <a:xfrm>
              <a:off x="7668344" y="4239167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nl-BE"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PERSON</a:t>
              </a:r>
              <a:b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g7dd0ccb90a_0_921"/>
          <p:cNvGrpSpPr/>
          <p:nvPr/>
        </p:nvGrpSpPr>
        <p:grpSpPr>
          <a:xfrm>
            <a:off x="4089820" y="3990008"/>
            <a:ext cx="792000" cy="654300"/>
            <a:chOff x="7690204" y="4220886"/>
            <a:chExt cx="792000" cy="654300"/>
          </a:xfrm>
        </p:grpSpPr>
        <p:sp>
          <p:nvSpPr>
            <p:cNvPr id="224" name="Google Shape;224;g7dd0ccb90a_0_921"/>
            <p:cNvSpPr/>
            <p:nvPr/>
          </p:nvSpPr>
          <p:spPr>
            <a:xfrm>
              <a:off x="7747217" y="4220886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7dd0ccb90a_0_921"/>
            <p:cNvSpPr txBox="1"/>
            <p:nvPr/>
          </p:nvSpPr>
          <p:spPr>
            <a:xfrm>
              <a:off x="7690204" y="4244635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nl-BE"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BUSINESS</a:t>
              </a:r>
              <a:b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g7dd0ccb90a_0_921"/>
          <p:cNvGrpSpPr/>
          <p:nvPr/>
        </p:nvGrpSpPr>
        <p:grpSpPr>
          <a:xfrm>
            <a:off x="5142017" y="3968518"/>
            <a:ext cx="792000" cy="654300"/>
            <a:chOff x="7668344" y="4230611"/>
            <a:chExt cx="792000" cy="654300"/>
          </a:xfrm>
        </p:grpSpPr>
        <p:sp>
          <p:nvSpPr>
            <p:cNvPr id="227" name="Google Shape;227;g7dd0ccb90a_0_921"/>
            <p:cNvSpPr/>
            <p:nvPr/>
          </p:nvSpPr>
          <p:spPr>
            <a:xfrm>
              <a:off x="7721589" y="4230611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7dd0ccb90a_0_921"/>
            <p:cNvSpPr txBox="1"/>
            <p:nvPr/>
          </p:nvSpPr>
          <p:spPr>
            <a:xfrm>
              <a:off x="7668344" y="4239167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nl-BE"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ROAD</a:t>
              </a:r>
              <a:b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g7dd0ccb90a_0_921"/>
          <p:cNvGrpSpPr/>
          <p:nvPr/>
        </p:nvGrpSpPr>
        <p:grpSpPr>
          <a:xfrm>
            <a:off x="5930904" y="3968518"/>
            <a:ext cx="792000" cy="654300"/>
            <a:chOff x="7668344" y="4230611"/>
            <a:chExt cx="792000" cy="654300"/>
          </a:xfrm>
        </p:grpSpPr>
        <p:sp>
          <p:nvSpPr>
            <p:cNvPr id="230" name="Google Shape;230;g7dd0ccb90a_0_921"/>
            <p:cNvSpPr/>
            <p:nvPr/>
          </p:nvSpPr>
          <p:spPr>
            <a:xfrm>
              <a:off x="7721589" y="4230611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7dd0ccb90a_0_921"/>
            <p:cNvSpPr txBox="1"/>
            <p:nvPr/>
          </p:nvSpPr>
          <p:spPr>
            <a:xfrm>
              <a:off x="7668344" y="4230611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nl-BE"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0"/>
                <a:buFont typeface="Arial"/>
                <a:buNone/>
              </a:pPr>
              <a:r>
                <a:rPr lang="nl-BE" sz="7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ORGANISATION</a:t>
              </a:r>
              <a:b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g7dd0ccb90a_0_921"/>
          <p:cNvSpPr/>
          <p:nvPr/>
        </p:nvSpPr>
        <p:spPr>
          <a:xfrm>
            <a:off x="6787719" y="3975144"/>
            <a:ext cx="672900" cy="654300"/>
          </a:xfrm>
          <a:prstGeom prst="rect">
            <a:avLst/>
          </a:prstGeom>
          <a:solidFill>
            <a:srgbClr val="E36C09"/>
          </a:solidFill>
          <a:ln>
            <a:noFill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7dd0ccb90a_0_921"/>
          <p:cNvSpPr txBox="1"/>
          <p:nvPr/>
        </p:nvSpPr>
        <p:spPr>
          <a:xfrm>
            <a:off x="6734474" y="3983700"/>
            <a:ext cx="79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nl-BE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DCAT-AP VL</a:t>
            </a:r>
            <a:br>
              <a:rPr lang="nl-BE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VOCABULARY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7dd0ccb90a_0_921"/>
          <p:cNvSpPr txBox="1"/>
          <p:nvPr/>
        </p:nvSpPr>
        <p:spPr>
          <a:xfrm>
            <a:off x="1741540" y="2490653"/>
            <a:ext cx="15309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</a:t>
            </a:r>
            <a:b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nl-BE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 ISA CORE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Vocabularies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Extention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7dd0ccb90a_0_921"/>
          <p:cNvSpPr/>
          <p:nvPr/>
        </p:nvSpPr>
        <p:spPr>
          <a:xfrm rot="5400000">
            <a:off x="7365796" y="3582668"/>
            <a:ext cx="1368300" cy="7851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 w="25400" cap="flat" cmpd="sng">
            <a:solidFill>
              <a:srgbClr val="4F81B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7dd0ccb90a_0_921"/>
          <p:cNvSpPr txBox="1"/>
          <p:nvPr/>
        </p:nvSpPr>
        <p:spPr>
          <a:xfrm>
            <a:off x="8598698" y="3223460"/>
            <a:ext cx="2452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 - ISA²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Federal Government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Regional Government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Government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Academia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7dd0ccb90a_0_921" descr="http://linkeddata.org/static/images/lod-datasets_2009-07-14_cropped.png"/>
          <p:cNvPicPr preferRelativeResize="0"/>
          <p:nvPr/>
        </p:nvPicPr>
        <p:blipFill rotWithShape="1">
          <a:blip r:embed="rId11">
            <a:alphaModFix/>
          </a:blip>
          <a:srcRect t="1552" b="76172"/>
          <a:stretch/>
        </p:blipFill>
        <p:spPr>
          <a:xfrm>
            <a:off x="3380142" y="2382923"/>
            <a:ext cx="4080967" cy="676302"/>
          </a:xfrm>
          <a:prstGeom prst="rect">
            <a:avLst/>
          </a:prstGeom>
          <a:noFill/>
          <a:ln w="9525" cap="flat" cmpd="sng">
            <a:solidFill>
              <a:srgbClr val="005A9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g7dd0ccb90a_0_921"/>
          <p:cNvSpPr txBox="1"/>
          <p:nvPr/>
        </p:nvSpPr>
        <p:spPr>
          <a:xfrm>
            <a:off x="7657278" y="2395758"/>
            <a:ext cx="2884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</a:t>
            </a:r>
            <a:r>
              <a:rPr lang="nl-BE" b="1"/>
              <a:t>. WikiData, Europeana, ...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/>
          <p:nvPr/>
        </p:nvSpPr>
        <p:spPr>
          <a:xfrm>
            <a:off x="823444" y="1175341"/>
            <a:ext cx="92781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Schaalbaar proces voor aanmelden, ontwikkelen, wijzigen en uitfaseren van datastandaarden.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276" y="2329826"/>
            <a:ext cx="8935449" cy="31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/>
              <a:t>Proces en methode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ea7b6a690_2_4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70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  <p:pic>
        <p:nvPicPr>
          <p:cNvPr id="252" name="Google Shape;252;g6ea7b6a690_2_43"/>
          <p:cNvPicPr preferRelativeResize="0"/>
          <p:nvPr/>
        </p:nvPicPr>
        <p:blipFill rotWithShape="1">
          <a:blip r:embed="rId3">
            <a:alphaModFix/>
          </a:blip>
          <a:srcRect t="10273"/>
          <a:stretch/>
        </p:blipFill>
        <p:spPr>
          <a:xfrm>
            <a:off x="1270500" y="85825"/>
            <a:ext cx="9651000" cy="65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1613</Words>
  <Application>Microsoft Office PowerPoint</Application>
  <PresentationFormat>Widescreen</PresentationFormat>
  <Paragraphs>505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Noto Sans Symbols</vt:lpstr>
      <vt:lpstr>Helvetica Neue</vt:lpstr>
      <vt:lpstr>1_Office Theme</vt:lpstr>
      <vt:lpstr>Business werkgroep OSLO Cultureel Erfgoed</vt:lpstr>
      <vt:lpstr>PowerPoint Presentation</vt:lpstr>
      <vt:lpstr>Tour de table</vt:lpstr>
      <vt:lpstr>Context OSLO</vt:lpstr>
      <vt:lpstr>PowerPoint Presentation</vt:lpstr>
      <vt:lpstr>PowerPoint Presentation</vt:lpstr>
      <vt:lpstr>Afstemming met bestaande standaarden</vt:lpstr>
      <vt:lpstr>Proces en methode</vt:lpstr>
      <vt:lpstr>PowerPoint Presentation</vt:lpstr>
      <vt:lpstr>PowerPoint Presentation</vt:lpstr>
      <vt:lpstr>PowerPoint Presentation</vt:lpstr>
      <vt:lpstr>Context Cultureel Erfgoed</vt:lpstr>
      <vt:lpstr>Context en aanleiding</vt:lpstr>
      <vt:lpstr>Context en aanleiding</vt:lpstr>
      <vt:lpstr>Open en toegankelijke digitale culturele content  </vt:lpstr>
      <vt:lpstr>Digitale netwerkinfrastructuur voor Vlaanderen   </vt:lpstr>
      <vt:lpstr>Context en aanleiding</vt:lpstr>
      <vt:lpstr>Context en aanleiding</vt:lpstr>
      <vt:lpstr>PowerPoint Presentation</vt:lpstr>
      <vt:lpstr>Literatuur</vt:lpstr>
      <vt:lpstr>Voorbeeld semantisch datamodel</vt:lpstr>
      <vt:lpstr>PowerPoint Presentation</vt:lpstr>
      <vt:lpstr>PowerPoint Presentation</vt:lpstr>
      <vt:lpstr>PowerPoint Presentation</vt:lpstr>
      <vt:lpstr>Gebruikte terminologie</vt:lpstr>
      <vt:lpstr>Klasse</vt:lpstr>
      <vt:lpstr>Attributen</vt:lpstr>
      <vt:lpstr>Relaties</vt:lpstr>
      <vt:lpstr>Voorbeeld case: Adopteer een dier</vt:lpstr>
      <vt:lpstr>Mogelijke klassen</vt:lpstr>
      <vt:lpstr>Voorbeeldoplossing</vt:lpstr>
      <vt:lpstr>PowerPoint Presentation</vt:lpstr>
      <vt:lpstr>Cultureel Erfgoed</vt:lpstr>
      <vt:lpstr>PowerPoint Presentation</vt:lpstr>
      <vt:lpstr>PowerPoint Presentation</vt:lpstr>
      <vt:lpstr>Brainstormsessie</vt:lpstr>
      <vt:lpstr>Aanpak</vt:lpstr>
      <vt:lpstr>Afstemming met bestaande standaarden</vt:lpstr>
      <vt:lpstr>Dublin Core</vt:lpstr>
      <vt:lpstr>CIDOC</vt:lpstr>
      <vt:lpstr>LIDO</vt:lpstr>
      <vt:lpstr>Linked Art</vt:lpstr>
      <vt:lpstr>Wikidata</vt:lpstr>
      <vt:lpstr>Europeana Data Model (EDM)</vt:lpstr>
      <vt:lpstr>VIAA metadatamodel</vt:lpstr>
      <vt:lpstr>Schema.org</vt:lpstr>
      <vt:lpstr>IIIF</vt:lpstr>
      <vt:lpstr>Bottomline</vt:lpstr>
      <vt:lpstr>Volgende stappen</vt:lpstr>
      <vt:lpstr>Volgende stappen</vt:lpstr>
      <vt:lpstr>Thematische werkgroepen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werkgroep OSLO Cultureel Erfgoed</dc:title>
  <cp:lastModifiedBy>Dimitri Schepers</cp:lastModifiedBy>
  <cp:revision>1</cp:revision>
  <dcterms:created xsi:type="dcterms:W3CDTF">2019-09-20T13:46:11Z</dcterms:created>
  <dcterms:modified xsi:type="dcterms:W3CDTF">2020-02-24T09:24:21Z</dcterms:modified>
</cp:coreProperties>
</file>